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56" r:id="rId5"/>
    <p:sldId id="258" r:id="rId6"/>
    <p:sldId id="293" r:id="rId7"/>
    <p:sldId id="305" r:id="rId8"/>
    <p:sldId id="306" r:id="rId9"/>
    <p:sldId id="307" r:id="rId10"/>
    <p:sldId id="308" r:id="rId11"/>
    <p:sldId id="309" r:id="rId12"/>
    <p:sldId id="310" r:id="rId13"/>
    <p:sldId id="311" r:id="rId14"/>
    <p:sldId id="304" r:id="rId15"/>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97B0"/>
    <a:srgbClr val="4A8522"/>
    <a:srgbClr val="0A253E"/>
    <a:srgbClr val="D9D8D4"/>
    <a:srgbClr val="C6C3BE"/>
    <a:srgbClr val="AEA9A3"/>
    <a:srgbClr val="665C52"/>
    <a:srgbClr val="DCD0C4"/>
    <a:srgbClr val="CBB6A3"/>
    <a:srgbClr val="B496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56045" autoAdjust="0"/>
  </p:normalViewPr>
  <p:slideViewPr>
    <p:cSldViewPr snapToGrid="0" snapToObjects="1" showGuides="1">
      <p:cViewPr varScale="1">
        <p:scale>
          <a:sx n="48" d="100"/>
          <a:sy n="48" d="100"/>
        </p:scale>
        <p:origin x="509"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27E30-D223-47AD-8A7E-B0B1EF55A37C}"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s-CL"/>
        </a:p>
      </dgm:t>
    </dgm:pt>
    <dgm:pt modelId="{C21EE0B7-5998-4266-9508-913633C411A4}">
      <dgm:prSet phldrT="[Texto]">
        <dgm:style>
          <a:lnRef idx="1">
            <a:schemeClr val="accent5"/>
          </a:lnRef>
          <a:fillRef idx="2">
            <a:schemeClr val="accent5"/>
          </a:fillRef>
          <a:effectRef idx="1">
            <a:schemeClr val="accent5"/>
          </a:effectRef>
          <a:fontRef idx="minor">
            <a:schemeClr val="dk1"/>
          </a:fontRef>
        </dgm:style>
      </dgm:prSet>
      <dgm:spPr/>
      <dgm:t>
        <a:bodyPr/>
        <a:lstStyle/>
        <a:p>
          <a:r>
            <a:rPr lang="es-CL" dirty="0"/>
            <a:t> </a:t>
          </a:r>
        </a:p>
      </dgm:t>
    </dgm:pt>
    <dgm:pt modelId="{BB792201-7AF8-499B-8DDF-27C8357565D8}" type="parTrans" cxnId="{3C90586D-472A-4702-8D94-32243A5BD937}">
      <dgm:prSet/>
      <dgm:spPr/>
      <dgm:t>
        <a:bodyPr/>
        <a:lstStyle/>
        <a:p>
          <a:endParaRPr lang="es-CL"/>
        </a:p>
      </dgm:t>
    </dgm:pt>
    <dgm:pt modelId="{3301C7C8-90B0-4DE9-B369-DA9333D5AAF2}" type="sibTrans" cxnId="{3C90586D-472A-4702-8D94-32243A5BD937}">
      <dgm:prSet/>
      <dgm:spPr/>
      <dgm:t>
        <a:bodyPr/>
        <a:lstStyle/>
        <a:p>
          <a:endParaRPr lang="es-CL"/>
        </a:p>
      </dgm:t>
    </dgm:pt>
    <dgm:pt modelId="{3FE6D2E1-B430-46D8-BDEC-97C08CC4D9AE}">
      <dgm:prSet phldrT="[Texto]"/>
      <dgm:spPr/>
      <dgm:t>
        <a:bodyPr/>
        <a:lstStyle/>
        <a:p>
          <a:pPr algn="l"/>
          <a:r>
            <a:rPr lang="es-CL" dirty="0">
              <a:latin typeface="Arial" panose="020B0604020202020204" pitchFamily="34" charset="0"/>
              <a:cs typeface="Arial" panose="020B0604020202020204" pitchFamily="34" charset="0"/>
            </a:rPr>
            <a:t>Especialización</a:t>
          </a:r>
        </a:p>
      </dgm:t>
    </dgm:pt>
    <dgm:pt modelId="{BEC2695D-124A-45E2-AB07-F512727D9DD0}" type="parTrans" cxnId="{16747B15-DFAD-426C-9343-C99323131019}">
      <dgm:prSet/>
      <dgm:spPr/>
      <dgm:t>
        <a:bodyPr/>
        <a:lstStyle/>
        <a:p>
          <a:endParaRPr lang="es-CL"/>
        </a:p>
      </dgm:t>
    </dgm:pt>
    <dgm:pt modelId="{C297AD9D-C1A0-408F-96B3-F99E42793A1E}" type="sibTrans" cxnId="{16747B15-DFAD-426C-9343-C99323131019}">
      <dgm:prSet/>
      <dgm:spPr/>
      <dgm:t>
        <a:bodyPr/>
        <a:lstStyle/>
        <a:p>
          <a:endParaRPr lang="es-CL"/>
        </a:p>
      </dgm:t>
    </dgm:pt>
    <dgm:pt modelId="{294F88F5-5FE2-420F-B835-DC0D2581E053}">
      <dgm:prSet phldrT="[Texto]">
        <dgm:style>
          <a:lnRef idx="1">
            <a:schemeClr val="accent5"/>
          </a:lnRef>
          <a:fillRef idx="2">
            <a:schemeClr val="accent5"/>
          </a:fillRef>
          <a:effectRef idx="1">
            <a:schemeClr val="accent5"/>
          </a:effectRef>
          <a:fontRef idx="minor">
            <a:schemeClr val="dk1"/>
          </a:fontRef>
        </dgm:style>
      </dgm:prSet>
      <dgm:spPr/>
      <dgm:t>
        <a:bodyPr/>
        <a:lstStyle/>
        <a:p>
          <a:r>
            <a:rPr lang="es-CL" dirty="0"/>
            <a:t> </a:t>
          </a:r>
        </a:p>
      </dgm:t>
    </dgm:pt>
    <dgm:pt modelId="{DE607F35-1E42-4F20-BD6F-267016E6D0AC}" type="parTrans" cxnId="{87AC52C1-3050-4319-843B-C4E6B79DDB19}">
      <dgm:prSet/>
      <dgm:spPr/>
      <dgm:t>
        <a:bodyPr/>
        <a:lstStyle/>
        <a:p>
          <a:endParaRPr lang="es-CL"/>
        </a:p>
      </dgm:t>
    </dgm:pt>
    <dgm:pt modelId="{9B105A47-F1FF-43F0-8004-9B3F0C10E37E}" type="sibTrans" cxnId="{87AC52C1-3050-4319-843B-C4E6B79DDB19}">
      <dgm:prSet/>
      <dgm:spPr/>
      <dgm:t>
        <a:bodyPr/>
        <a:lstStyle/>
        <a:p>
          <a:endParaRPr lang="es-CL"/>
        </a:p>
      </dgm:t>
    </dgm:pt>
    <dgm:pt modelId="{E386C6BA-FE46-4487-AED0-15EB58A0B1C3}">
      <dgm:prSet phldrT="[Texto]"/>
      <dgm:spPr/>
      <dgm:t>
        <a:bodyPr/>
        <a:lstStyle/>
        <a:p>
          <a:r>
            <a:rPr lang="es-CL" dirty="0">
              <a:latin typeface="Arial" panose="020B0604020202020204" pitchFamily="34" charset="0"/>
              <a:cs typeface="Arial" panose="020B0604020202020204" pitchFamily="34" charset="0"/>
            </a:rPr>
            <a:t>Generalización</a:t>
          </a:r>
        </a:p>
      </dgm:t>
    </dgm:pt>
    <dgm:pt modelId="{F441D83F-D8AF-410F-B720-65903723947A}" type="parTrans" cxnId="{1CDEC31E-9C28-423B-A239-B98AEF46561C}">
      <dgm:prSet/>
      <dgm:spPr/>
      <dgm:t>
        <a:bodyPr/>
        <a:lstStyle/>
        <a:p>
          <a:endParaRPr lang="es-CL"/>
        </a:p>
      </dgm:t>
    </dgm:pt>
    <dgm:pt modelId="{38DDA753-40DF-4D84-B546-FCD8531B1A37}" type="sibTrans" cxnId="{1CDEC31E-9C28-423B-A239-B98AEF46561C}">
      <dgm:prSet/>
      <dgm:spPr/>
      <dgm:t>
        <a:bodyPr/>
        <a:lstStyle/>
        <a:p>
          <a:endParaRPr lang="es-CL"/>
        </a:p>
      </dgm:t>
    </dgm:pt>
    <dgm:pt modelId="{7AD6C52B-0BBB-428C-A511-45D107301DB7}">
      <dgm:prSet/>
      <dgm:spPr/>
      <dgm:t>
        <a:bodyPr/>
        <a:lstStyle/>
        <a:p>
          <a:pPr algn="just"/>
          <a:r>
            <a:rPr lang="es-CL" dirty="0">
              <a:latin typeface="Arial" panose="020B0604020202020204" pitchFamily="34" charset="0"/>
              <a:cs typeface="Arial" panose="020B0604020202020204" pitchFamily="34" charset="0"/>
            </a:rPr>
            <a:t>Proceso para definir un conjunto de subtipos de un tipo de entidad llamado supertipo.</a:t>
          </a:r>
        </a:p>
      </dgm:t>
    </dgm:pt>
    <dgm:pt modelId="{05AFE01A-DAF8-4CB1-94B9-6C149B85318B}" type="sibTrans" cxnId="{BE91EDBB-F0B5-4148-BAA7-A55A5A07E7A8}">
      <dgm:prSet/>
      <dgm:spPr/>
      <dgm:t>
        <a:bodyPr/>
        <a:lstStyle/>
        <a:p>
          <a:endParaRPr lang="es-CL"/>
        </a:p>
      </dgm:t>
    </dgm:pt>
    <dgm:pt modelId="{2019A76F-8E2D-4401-89AB-8B76E1A9DFBC}" type="parTrans" cxnId="{BE91EDBB-F0B5-4148-BAA7-A55A5A07E7A8}">
      <dgm:prSet/>
      <dgm:spPr/>
      <dgm:t>
        <a:bodyPr/>
        <a:lstStyle/>
        <a:p>
          <a:endParaRPr lang="es-CL"/>
        </a:p>
      </dgm:t>
    </dgm:pt>
    <dgm:pt modelId="{03D14638-A1FF-42C1-873E-A117F3BC1E66}">
      <dgm:prSet/>
      <dgm:spPr/>
      <dgm:t>
        <a:bodyPr/>
        <a:lstStyle/>
        <a:p>
          <a:pPr algn="just"/>
          <a:r>
            <a:rPr lang="es-CL" dirty="0">
              <a:latin typeface="Arial" panose="020B0604020202020204" pitchFamily="34" charset="0"/>
              <a:cs typeface="Arial" panose="020B0604020202020204" pitchFamily="34" charset="0"/>
            </a:rPr>
            <a:t>Énfasis en las diferencias.</a:t>
          </a:r>
        </a:p>
      </dgm:t>
    </dgm:pt>
    <dgm:pt modelId="{EF7ECC4B-BE4F-4EF3-B827-A271A88E8A60}" type="sibTrans" cxnId="{F3C05BD4-DF22-4359-AF6A-660F88A5A22A}">
      <dgm:prSet/>
      <dgm:spPr/>
      <dgm:t>
        <a:bodyPr/>
        <a:lstStyle/>
        <a:p>
          <a:endParaRPr lang="es-CL"/>
        </a:p>
      </dgm:t>
    </dgm:pt>
    <dgm:pt modelId="{FF643F78-C1FB-4DB5-BCA8-05EEDD924FA0}" type="parTrans" cxnId="{F3C05BD4-DF22-4359-AF6A-660F88A5A22A}">
      <dgm:prSet/>
      <dgm:spPr/>
      <dgm:t>
        <a:bodyPr/>
        <a:lstStyle/>
        <a:p>
          <a:endParaRPr lang="es-CL"/>
        </a:p>
      </dgm:t>
    </dgm:pt>
    <dgm:pt modelId="{12CDABCF-CD36-46D3-862C-A213FABDA03C}">
      <dgm:prSet/>
      <dgm:spPr/>
      <dgm:t>
        <a:bodyPr/>
        <a:lstStyle/>
        <a:p>
          <a:pPr algn="just"/>
          <a:r>
            <a:rPr lang="es-CL" dirty="0">
              <a:latin typeface="Arial" panose="020B0604020202020204" pitchFamily="34" charset="0"/>
              <a:cs typeface="Arial" panose="020B0604020202020204" pitchFamily="34" charset="0"/>
            </a:rPr>
            <a:t>Alguna instancia del  supertipo puede no ser instancia de ningún subtipo. </a:t>
          </a:r>
        </a:p>
      </dgm:t>
    </dgm:pt>
    <dgm:pt modelId="{A401DE8F-570B-4375-AB51-4A5D36D8A68B}" type="sibTrans" cxnId="{F0B91F76-5398-4139-874C-BAFCC20B03F4}">
      <dgm:prSet/>
      <dgm:spPr/>
      <dgm:t>
        <a:bodyPr/>
        <a:lstStyle/>
        <a:p>
          <a:endParaRPr lang="es-CL"/>
        </a:p>
      </dgm:t>
    </dgm:pt>
    <dgm:pt modelId="{D8FACD49-7BEF-4B3A-8D23-A12AACF19B27}" type="parTrans" cxnId="{F0B91F76-5398-4139-874C-BAFCC20B03F4}">
      <dgm:prSet/>
      <dgm:spPr/>
      <dgm:t>
        <a:bodyPr/>
        <a:lstStyle/>
        <a:p>
          <a:endParaRPr lang="es-CL"/>
        </a:p>
      </dgm:t>
    </dgm:pt>
    <dgm:pt modelId="{FFE85A79-970D-4B81-A4CA-66722F3FA888}">
      <dgm:prSet/>
      <dgm:spPr/>
      <dgm:t>
        <a:bodyPr/>
        <a:lstStyle/>
        <a:p>
          <a:r>
            <a:rPr lang="es-CL">
              <a:latin typeface="Arial" panose="020B0604020202020204" pitchFamily="34" charset="0"/>
              <a:cs typeface="Arial" panose="020B0604020202020204" pitchFamily="34" charset="0"/>
            </a:rPr>
            <a:t>Inverso a la Especialización.</a:t>
          </a:r>
          <a:endParaRPr lang="es-CL" dirty="0">
            <a:latin typeface="Arial" panose="020B0604020202020204" pitchFamily="34" charset="0"/>
            <a:cs typeface="Arial" panose="020B0604020202020204" pitchFamily="34" charset="0"/>
          </a:endParaRPr>
        </a:p>
      </dgm:t>
    </dgm:pt>
    <dgm:pt modelId="{4ED0C17D-354D-4326-8675-C2B020917D16}" type="parTrans" cxnId="{6C05C9E6-19D1-4129-B290-5E5699F4C61E}">
      <dgm:prSet/>
      <dgm:spPr/>
      <dgm:t>
        <a:bodyPr/>
        <a:lstStyle/>
        <a:p>
          <a:endParaRPr lang="es-CL"/>
        </a:p>
      </dgm:t>
    </dgm:pt>
    <dgm:pt modelId="{590030DC-073F-4825-92EB-E19E0366E55C}" type="sibTrans" cxnId="{6C05C9E6-19D1-4129-B290-5E5699F4C61E}">
      <dgm:prSet/>
      <dgm:spPr/>
      <dgm:t>
        <a:bodyPr/>
        <a:lstStyle/>
        <a:p>
          <a:endParaRPr lang="es-CL"/>
        </a:p>
      </dgm:t>
    </dgm:pt>
    <dgm:pt modelId="{DCB2EEC9-CA82-478F-84B4-304E01820E1B}">
      <dgm:prSet/>
      <dgm:spPr/>
      <dgm:t>
        <a:bodyPr/>
        <a:lstStyle/>
        <a:p>
          <a:r>
            <a:rPr lang="es-CL" dirty="0">
              <a:latin typeface="Arial" panose="020B0604020202020204" pitchFamily="34" charset="0"/>
              <a:cs typeface="Arial" panose="020B0604020202020204" pitchFamily="34" charset="0"/>
            </a:rPr>
            <a:t>Se identifican las características  comunes  a  varios  tipos de entidades y se resumen en una entidad de nivel más alto llamada supertipo.</a:t>
          </a:r>
        </a:p>
      </dgm:t>
    </dgm:pt>
    <dgm:pt modelId="{A0FEC5BC-5819-4DC9-8371-61B4F5E7BD6A}" type="parTrans" cxnId="{70897FBD-27F7-41B6-AC1A-FE926B7FBE84}">
      <dgm:prSet/>
      <dgm:spPr/>
      <dgm:t>
        <a:bodyPr/>
        <a:lstStyle/>
        <a:p>
          <a:endParaRPr lang="es-CL"/>
        </a:p>
      </dgm:t>
    </dgm:pt>
    <dgm:pt modelId="{87CEFED4-400E-4949-82FC-A71A1C850D51}" type="sibTrans" cxnId="{70897FBD-27F7-41B6-AC1A-FE926B7FBE84}">
      <dgm:prSet/>
      <dgm:spPr/>
      <dgm:t>
        <a:bodyPr/>
        <a:lstStyle/>
        <a:p>
          <a:endParaRPr lang="es-CL"/>
        </a:p>
      </dgm:t>
    </dgm:pt>
    <dgm:pt modelId="{2FA30D97-E8B9-4DC5-B7B5-3C1F73988865}">
      <dgm:prSet/>
      <dgm:spPr/>
      <dgm:t>
        <a:bodyPr/>
        <a:lstStyle/>
        <a:p>
          <a:r>
            <a:rPr lang="es-CL" dirty="0">
              <a:latin typeface="Arial" panose="020B0604020202020204" pitchFamily="34" charset="0"/>
              <a:cs typeface="Arial" panose="020B0604020202020204" pitchFamily="34" charset="0"/>
            </a:rPr>
            <a:t>Énfasis en las similitudes</a:t>
          </a:r>
        </a:p>
      </dgm:t>
    </dgm:pt>
    <dgm:pt modelId="{FFB8C9B8-A6C6-48EE-BD4D-B9D354F30A6B}" type="parTrans" cxnId="{5D2FC8FC-A24F-491A-8B81-04C1F1F9AE73}">
      <dgm:prSet/>
      <dgm:spPr/>
      <dgm:t>
        <a:bodyPr/>
        <a:lstStyle/>
        <a:p>
          <a:endParaRPr lang="es-CL"/>
        </a:p>
      </dgm:t>
    </dgm:pt>
    <dgm:pt modelId="{28178381-868E-4C4B-82CE-C960B52AEB6C}" type="sibTrans" cxnId="{5D2FC8FC-A24F-491A-8B81-04C1F1F9AE73}">
      <dgm:prSet/>
      <dgm:spPr/>
      <dgm:t>
        <a:bodyPr/>
        <a:lstStyle/>
        <a:p>
          <a:endParaRPr lang="es-CL"/>
        </a:p>
      </dgm:t>
    </dgm:pt>
    <dgm:pt modelId="{78AC4978-B421-496C-BFA6-71D5B7562B28}">
      <dgm:prSet/>
      <dgm:spPr/>
      <dgm:t>
        <a:bodyPr/>
        <a:lstStyle/>
        <a:p>
          <a:r>
            <a:rPr lang="es-CL" dirty="0">
              <a:latin typeface="Arial" panose="020B0604020202020204" pitchFamily="34" charset="0"/>
              <a:cs typeface="Arial" panose="020B0604020202020204" pitchFamily="34" charset="0"/>
            </a:rPr>
            <a:t>Cada instancia del supertipo está también en una instancia de alguno de los subtipos. </a:t>
          </a:r>
        </a:p>
      </dgm:t>
    </dgm:pt>
    <dgm:pt modelId="{ACE9DE8F-EC84-4BDB-AE50-3A1B66EC3809}" type="parTrans" cxnId="{6A2DFE97-4A4E-4BAE-8EAE-3FD59BD6EAEE}">
      <dgm:prSet/>
      <dgm:spPr/>
      <dgm:t>
        <a:bodyPr/>
        <a:lstStyle/>
        <a:p>
          <a:endParaRPr lang="es-CL"/>
        </a:p>
      </dgm:t>
    </dgm:pt>
    <dgm:pt modelId="{6EC24547-01CA-4D97-AA3E-F4653879A06C}" type="sibTrans" cxnId="{6A2DFE97-4A4E-4BAE-8EAE-3FD59BD6EAEE}">
      <dgm:prSet/>
      <dgm:spPr/>
      <dgm:t>
        <a:bodyPr/>
        <a:lstStyle/>
        <a:p>
          <a:endParaRPr lang="es-CL"/>
        </a:p>
      </dgm:t>
    </dgm:pt>
    <dgm:pt modelId="{4D0F2CAE-5A48-4B6D-A8F7-25B38F8E1109}" type="pres">
      <dgm:prSet presAssocID="{E0427E30-D223-47AD-8A7E-B0B1EF55A37C}" presName="Name0" presStyleCnt="0">
        <dgm:presLayoutVars>
          <dgm:chMax val="2"/>
          <dgm:dir/>
          <dgm:animOne val="branch"/>
          <dgm:animLvl val="lvl"/>
          <dgm:resizeHandles val="exact"/>
        </dgm:presLayoutVars>
      </dgm:prSet>
      <dgm:spPr/>
    </dgm:pt>
    <dgm:pt modelId="{49CA609B-E752-471A-9DE1-F9ECC57219B1}" type="pres">
      <dgm:prSet presAssocID="{E0427E30-D223-47AD-8A7E-B0B1EF55A37C}" presName="Background" presStyleLbl="node1" presStyleIdx="0" presStyleCnt="1">
        <dgm:style>
          <a:lnRef idx="1">
            <a:schemeClr val="accent4"/>
          </a:lnRef>
          <a:fillRef idx="2">
            <a:schemeClr val="accent4"/>
          </a:fillRef>
          <a:effectRef idx="1">
            <a:schemeClr val="accent4"/>
          </a:effectRef>
          <a:fontRef idx="minor">
            <a:schemeClr val="dk1"/>
          </a:fontRef>
        </dgm:style>
      </dgm:prSet>
      <dgm:spPr/>
    </dgm:pt>
    <dgm:pt modelId="{1BB7604A-A1C7-45A7-BB77-3B0F9EF040DA}" type="pres">
      <dgm:prSet presAssocID="{E0427E30-D223-47AD-8A7E-B0B1EF55A37C}" presName="Divider" presStyleLbl="callout" presStyleIdx="0" presStyleCnt="1"/>
      <dgm:spPr/>
    </dgm:pt>
    <dgm:pt modelId="{A0A180CE-E6A7-464D-8920-46E63DD18137}" type="pres">
      <dgm:prSet presAssocID="{E0427E30-D223-47AD-8A7E-B0B1EF55A37C}" presName="ChildText1" presStyleLbl="revTx" presStyleIdx="0" presStyleCnt="0">
        <dgm:presLayoutVars>
          <dgm:chMax val="0"/>
          <dgm:chPref val="0"/>
          <dgm:bulletEnabled val="1"/>
        </dgm:presLayoutVars>
      </dgm:prSet>
      <dgm:spPr/>
    </dgm:pt>
    <dgm:pt modelId="{0F72EC2A-0740-4C84-8176-B0635C696C51}" type="pres">
      <dgm:prSet presAssocID="{E0427E30-D223-47AD-8A7E-B0B1EF55A37C}" presName="ChildText2" presStyleLbl="revTx" presStyleIdx="0" presStyleCnt="0">
        <dgm:presLayoutVars>
          <dgm:chMax val="0"/>
          <dgm:chPref val="0"/>
          <dgm:bulletEnabled val="1"/>
        </dgm:presLayoutVars>
      </dgm:prSet>
      <dgm:spPr/>
    </dgm:pt>
    <dgm:pt modelId="{508518BA-B0F2-4771-87EB-9CFBC21175CE}" type="pres">
      <dgm:prSet presAssocID="{E0427E30-D223-47AD-8A7E-B0B1EF55A37C}" presName="ParentText1" presStyleLbl="revTx" presStyleIdx="0" presStyleCnt="0">
        <dgm:presLayoutVars>
          <dgm:chMax val="1"/>
          <dgm:chPref val="1"/>
        </dgm:presLayoutVars>
      </dgm:prSet>
      <dgm:spPr/>
    </dgm:pt>
    <dgm:pt modelId="{C7202C67-DA91-49B2-8C94-D99FB0CFCCA1}" type="pres">
      <dgm:prSet presAssocID="{E0427E30-D223-47AD-8A7E-B0B1EF55A37C}" presName="ParentShape1" presStyleLbl="alignImgPlace1" presStyleIdx="0" presStyleCnt="2" custAng="10800000" custLinFactNeighborY="22743">
        <dgm:presLayoutVars/>
      </dgm:prSet>
      <dgm:spPr/>
    </dgm:pt>
    <dgm:pt modelId="{28B8CEF9-1E03-441A-80F9-D8B442FC5C06}" type="pres">
      <dgm:prSet presAssocID="{E0427E30-D223-47AD-8A7E-B0B1EF55A37C}" presName="ParentText2" presStyleLbl="revTx" presStyleIdx="0" presStyleCnt="0">
        <dgm:presLayoutVars>
          <dgm:chMax val="1"/>
          <dgm:chPref val="1"/>
        </dgm:presLayoutVars>
      </dgm:prSet>
      <dgm:spPr/>
    </dgm:pt>
    <dgm:pt modelId="{65954682-1F95-47BD-A828-84C99F3B1C56}" type="pres">
      <dgm:prSet presAssocID="{E0427E30-D223-47AD-8A7E-B0B1EF55A37C}" presName="ParentShape2" presStyleLbl="alignImgPlace1" presStyleIdx="1" presStyleCnt="2" custAng="10800000" custLinFactNeighborX="0" custLinFactNeighborY="-22743">
        <dgm:presLayoutVars/>
      </dgm:prSet>
      <dgm:spPr/>
    </dgm:pt>
  </dgm:ptLst>
  <dgm:cxnLst>
    <dgm:cxn modelId="{1AEB940B-ABCB-477B-BE1D-EF444DA721C2}" type="presOf" srcId="{3FE6D2E1-B430-46D8-BDEC-97C08CC4D9AE}" destId="{A0A180CE-E6A7-464D-8920-46E63DD18137}" srcOrd="0" destOrd="0" presId="urn:microsoft.com/office/officeart/2009/3/layout/OpposingIdeas"/>
    <dgm:cxn modelId="{E30FA011-4720-4DAE-A097-6FFC9B5D4CCD}" type="presOf" srcId="{294F88F5-5FE2-420F-B835-DC0D2581E053}" destId="{28B8CEF9-1E03-441A-80F9-D8B442FC5C06}" srcOrd="0" destOrd="0" presId="urn:microsoft.com/office/officeart/2009/3/layout/OpposingIdeas"/>
    <dgm:cxn modelId="{16747B15-DFAD-426C-9343-C99323131019}" srcId="{C21EE0B7-5998-4266-9508-913633C411A4}" destId="{3FE6D2E1-B430-46D8-BDEC-97C08CC4D9AE}" srcOrd="0" destOrd="0" parTransId="{BEC2695D-124A-45E2-AB07-F512727D9DD0}" sibTransId="{C297AD9D-C1A0-408F-96B3-F99E42793A1E}"/>
    <dgm:cxn modelId="{462FAD1A-A689-4B10-8F3D-B3773C7316B4}" type="presOf" srcId="{294F88F5-5FE2-420F-B835-DC0D2581E053}" destId="{65954682-1F95-47BD-A828-84C99F3B1C56}" srcOrd="1" destOrd="0" presId="urn:microsoft.com/office/officeart/2009/3/layout/OpposingIdeas"/>
    <dgm:cxn modelId="{1CDEC31E-9C28-423B-A239-B98AEF46561C}" srcId="{294F88F5-5FE2-420F-B835-DC0D2581E053}" destId="{E386C6BA-FE46-4487-AED0-15EB58A0B1C3}" srcOrd="0" destOrd="0" parTransId="{F441D83F-D8AF-410F-B720-65903723947A}" sibTransId="{38DDA753-40DF-4D84-B546-FCD8531B1A37}"/>
    <dgm:cxn modelId="{DF4DB334-A79E-4295-8DFB-43BB15F01970}" type="presOf" srcId="{DCB2EEC9-CA82-478F-84B4-304E01820E1B}" destId="{0F72EC2A-0740-4C84-8176-B0635C696C51}" srcOrd="0" destOrd="2" presId="urn:microsoft.com/office/officeart/2009/3/layout/OpposingIdeas"/>
    <dgm:cxn modelId="{FA54D335-6490-4CCB-9BE3-7F730FC5AA5B}" type="presOf" srcId="{78AC4978-B421-496C-BFA6-71D5B7562B28}" destId="{0F72EC2A-0740-4C84-8176-B0635C696C51}" srcOrd="0" destOrd="4" presId="urn:microsoft.com/office/officeart/2009/3/layout/OpposingIdeas"/>
    <dgm:cxn modelId="{273E2E67-2F73-4732-B619-394E8E72A8ED}" type="presOf" srcId="{C21EE0B7-5998-4266-9508-913633C411A4}" destId="{C7202C67-DA91-49B2-8C94-D99FB0CFCCA1}" srcOrd="1" destOrd="0" presId="urn:microsoft.com/office/officeart/2009/3/layout/OpposingIdeas"/>
    <dgm:cxn modelId="{3C90586D-472A-4702-8D94-32243A5BD937}" srcId="{E0427E30-D223-47AD-8A7E-B0B1EF55A37C}" destId="{C21EE0B7-5998-4266-9508-913633C411A4}" srcOrd="0" destOrd="0" parTransId="{BB792201-7AF8-499B-8DDF-27C8357565D8}" sibTransId="{3301C7C8-90B0-4DE9-B369-DA9333D5AAF2}"/>
    <dgm:cxn modelId="{F0B91F76-5398-4139-874C-BAFCC20B03F4}" srcId="{C21EE0B7-5998-4266-9508-913633C411A4}" destId="{12CDABCF-CD36-46D3-862C-A213FABDA03C}" srcOrd="3" destOrd="0" parTransId="{D8FACD49-7BEF-4B3A-8D23-A12AACF19B27}" sibTransId="{A401DE8F-570B-4375-AB51-4A5D36D8A68B}"/>
    <dgm:cxn modelId="{19A04583-528D-48BC-A50D-249C6F23EB7B}" type="presOf" srcId="{03D14638-A1FF-42C1-873E-A117F3BC1E66}" destId="{A0A180CE-E6A7-464D-8920-46E63DD18137}" srcOrd="0" destOrd="2" presId="urn:microsoft.com/office/officeart/2009/3/layout/OpposingIdeas"/>
    <dgm:cxn modelId="{ED67EC8D-389B-4333-80CA-581B04401D84}" type="presOf" srcId="{2FA30D97-E8B9-4DC5-B7B5-3C1F73988865}" destId="{0F72EC2A-0740-4C84-8176-B0635C696C51}" srcOrd="0" destOrd="3" presId="urn:microsoft.com/office/officeart/2009/3/layout/OpposingIdeas"/>
    <dgm:cxn modelId="{6A2DFE97-4A4E-4BAE-8EAE-3FD59BD6EAEE}" srcId="{294F88F5-5FE2-420F-B835-DC0D2581E053}" destId="{78AC4978-B421-496C-BFA6-71D5B7562B28}" srcOrd="4" destOrd="0" parTransId="{ACE9DE8F-EC84-4BDB-AE50-3A1B66EC3809}" sibTransId="{6EC24547-01CA-4D97-AA3E-F4653879A06C}"/>
    <dgm:cxn modelId="{28E4769A-518E-4285-B34D-7D001A1165BF}" type="presOf" srcId="{12CDABCF-CD36-46D3-862C-A213FABDA03C}" destId="{A0A180CE-E6A7-464D-8920-46E63DD18137}" srcOrd="0" destOrd="3" presId="urn:microsoft.com/office/officeart/2009/3/layout/OpposingIdeas"/>
    <dgm:cxn modelId="{BE91EDBB-F0B5-4148-BAA7-A55A5A07E7A8}" srcId="{C21EE0B7-5998-4266-9508-913633C411A4}" destId="{7AD6C52B-0BBB-428C-A511-45D107301DB7}" srcOrd="1" destOrd="0" parTransId="{2019A76F-8E2D-4401-89AB-8B76E1A9DFBC}" sibTransId="{05AFE01A-DAF8-4CB1-94B9-6C149B85318B}"/>
    <dgm:cxn modelId="{70897FBD-27F7-41B6-AC1A-FE926B7FBE84}" srcId="{294F88F5-5FE2-420F-B835-DC0D2581E053}" destId="{DCB2EEC9-CA82-478F-84B4-304E01820E1B}" srcOrd="2" destOrd="0" parTransId="{A0FEC5BC-5819-4DC9-8371-61B4F5E7BD6A}" sibTransId="{87CEFED4-400E-4949-82FC-A71A1C850D51}"/>
    <dgm:cxn modelId="{87AC52C1-3050-4319-843B-C4E6B79DDB19}" srcId="{E0427E30-D223-47AD-8A7E-B0B1EF55A37C}" destId="{294F88F5-5FE2-420F-B835-DC0D2581E053}" srcOrd="1" destOrd="0" parTransId="{DE607F35-1E42-4F20-BD6F-267016E6D0AC}" sibTransId="{9B105A47-F1FF-43F0-8004-9B3F0C10E37E}"/>
    <dgm:cxn modelId="{271EB2C1-9A9B-4F4A-A20B-DA452768EB7E}" type="presOf" srcId="{FFE85A79-970D-4B81-A4CA-66722F3FA888}" destId="{0F72EC2A-0740-4C84-8176-B0635C696C51}" srcOrd="0" destOrd="1" presId="urn:microsoft.com/office/officeart/2009/3/layout/OpposingIdeas"/>
    <dgm:cxn modelId="{3796D5CD-1FED-4B74-A3C0-A2119A9DBE33}" type="presOf" srcId="{C21EE0B7-5998-4266-9508-913633C411A4}" destId="{508518BA-B0F2-4771-87EB-9CFBC21175CE}" srcOrd="0" destOrd="0" presId="urn:microsoft.com/office/officeart/2009/3/layout/OpposingIdeas"/>
    <dgm:cxn modelId="{F3C05BD4-DF22-4359-AF6A-660F88A5A22A}" srcId="{C21EE0B7-5998-4266-9508-913633C411A4}" destId="{03D14638-A1FF-42C1-873E-A117F3BC1E66}" srcOrd="2" destOrd="0" parTransId="{FF643F78-C1FB-4DB5-BCA8-05EEDD924FA0}" sibTransId="{EF7ECC4B-BE4F-4EF3-B827-A271A88E8A60}"/>
    <dgm:cxn modelId="{2ABBFDD8-596C-4D45-9EDA-250B5F363554}" type="presOf" srcId="{E0427E30-D223-47AD-8A7E-B0B1EF55A37C}" destId="{4D0F2CAE-5A48-4B6D-A8F7-25B38F8E1109}" srcOrd="0" destOrd="0" presId="urn:microsoft.com/office/officeart/2009/3/layout/OpposingIdeas"/>
    <dgm:cxn modelId="{F6FB99DC-E6D1-4815-8D6D-06A3C8C8FD1F}" type="presOf" srcId="{7AD6C52B-0BBB-428C-A511-45D107301DB7}" destId="{A0A180CE-E6A7-464D-8920-46E63DD18137}" srcOrd="0" destOrd="1" presId="urn:microsoft.com/office/officeart/2009/3/layout/OpposingIdeas"/>
    <dgm:cxn modelId="{6C05C9E6-19D1-4129-B290-5E5699F4C61E}" srcId="{294F88F5-5FE2-420F-B835-DC0D2581E053}" destId="{FFE85A79-970D-4B81-A4CA-66722F3FA888}" srcOrd="1" destOrd="0" parTransId="{4ED0C17D-354D-4326-8675-C2B020917D16}" sibTransId="{590030DC-073F-4825-92EB-E19E0366E55C}"/>
    <dgm:cxn modelId="{5D2FC8FC-A24F-491A-8B81-04C1F1F9AE73}" srcId="{294F88F5-5FE2-420F-B835-DC0D2581E053}" destId="{2FA30D97-E8B9-4DC5-B7B5-3C1F73988865}" srcOrd="3" destOrd="0" parTransId="{FFB8C9B8-A6C6-48EE-BD4D-B9D354F30A6B}" sibTransId="{28178381-868E-4C4B-82CE-C960B52AEB6C}"/>
    <dgm:cxn modelId="{B330D2FF-A517-466C-87AA-A61B1BD86101}" type="presOf" srcId="{E386C6BA-FE46-4487-AED0-15EB58A0B1C3}" destId="{0F72EC2A-0740-4C84-8176-B0635C696C51}" srcOrd="0" destOrd="0" presId="urn:microsoft.com/office/officeart/2009/3/layout/OpposingIdeas"/>
    <dgm:cxn modelId="{9F6DEF5D-EBB2-4030-A773-9EAE0D99EF5C}" type="presParOf" srcId="{4D0F2CAE-5A48-4B6D-A8F7-25B38F8E1109}" destId="{49CA609B-E752-471A-9DE1-F9ECC57219B1}" srcOrd="0" destOrd="0" presId="urn:microsoft.com/office/officeart/2009/3/layout/OpposingIdeas"/>
    <dgm:cxn modelId="{5F22C542-59E0-41A3-8E2F-E5D93872A486}" type="presParOf" srcId="{4D0F2CAE-5A48-4B6D-A8F7-25B38F8E1109}" destId="{1BB7604A-A1C7-45A7-BB77-3B0F9EF040DA}" srcOrd="1" destOrd="0" presId="urn:microsoft.com/office/officeart/2009/3/layout/OpposingIdeas"/>
    <dgm:cxn modelId="{F8E11C9B-6B9D-4955-9703-D9B0C5187441}" type="presParOf" srcId="{4D0F2CAE-5A48-4B6D-A8F7-25B38F8E1109}" destId="{A0A180CE-E6A7-464D-8920-46E63DD18137}" srcOrd="2" destOrd="0" presId="urn:microsoft.com/office/officeart/2009/3/layout/OpposingIdeas"/>
    <dgm:cxn modelId="{97E33E58-3E5E-4006-A126-EC37698A43B2}" type="presParOf" srcId="{4D0F2CAE-5A48-4B6D-A8F7-25B38F8E1109}" destId="{0F72EC2A-0740-4C84-8176-B0635C696C51}" srcOrd="3" destOrd="0" presId="urn:microsoft.com/office/officeart/2009/3/layout/OpposingIdeas"/>
    <dgm:cxn modelId="{33202AC7-94AA-4270-96D5-568B0F78EFE7}" type="presParOf" srcId="{4D0F2CAE-5A48-4B6D-A8F7-25B38F8E1109}" destId="{508518BA-B0F2-4771-87EB-9CFBC21175CE}" srcOrd="4" destOrd="0" presId="urn:microsoft.com/office/officeart/2009/3/layout/OpposingIdeas"/>
    <dgm:cxn modelId="{01E51942-C397-4E9F-9AA5-F16E8B503D31}" type="presParOf" srcId="{4D0F2CAE-5A48-4B6D-A8F7-25B38F8E1109}" destId="{C7202C67-DA91-49B2-8C94-D99FB0CFCCA1}" srcOrd="5" destOrd="0" presId="urn:microsoft.com/office/officeart/2009/3/layout/OpposingIdeas"/>
    <dgm:cxn modelId="{DC53D390-65B7-4B6B-9F8B-A24A5512FB0F}" type="presParOf" srcId="{4D0F2CAE-5A48-4B6D-A8F7-25B38F8E1109}" destId="{28B8CEF9-1E03-441A-80F9-D8B442FC5C06}" srcOrd="6" destOrd="0" presId="urn:microsoft.com/office/officeart/2009/3/layout/OpposingIdeas"/>
    <dgm:cxn modelId="{C000A131-7FC7-4796-B638-D426BE1E903C}" type="presParOf" srcId="{4D0F2CAE-5A48-4B6D-A8F7-25B38F8E1109}" destId="{65954682-1F95-47BD-A828-84C99F3B1C56}"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A609B-E752-471A-9DE1-F9ECC57219B1}">
      <dsp:nvSpPr>
        <dsp:cNvPr id="0" name=""/>
        <dsp:cNvSpPr/>
      </dsp:nvSpPr>
      <dsp:spPr>
        <a:xfrm>
          <a:off x="762000" y="802667"/>
          <a:ext cx="4572000" cy="2458665"/>
        </a:xfrm>
        <a:prstGeom prst="round2DiagRect">
          <a:avLst>
            <a:gd name="adj1" fmla="val 0"/>
            <a:gd name="adj2" fmla="val 1667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sp>
    <dsp:sp modelId="{1BB7604A-A1C7-45A7-BB77-3B0F9EF040DA}">
      <dsp:nvSpPr>
        <dsp:cNvPr id="0" name=""/>
        <dsp:cNvSpPr/>
      </dsp:nvSpPr>
      <dsp:spPr>
        <a:xfrm>
          <a:off x="3048000" y="1063434"/>
          <a:ext cx="609" cy="193713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A180CE-E6A7-464D-8920-46E63DD18137}">
      <dsp:nvSpPr>
        <dsp:cNvPr id="0" name=""/>
        <dsp:cNvSpPr/>
      </dsp:nvSpPr>
      <dsp:spPr>
        <a:xfrm>
          <a:off x="914400" y="988929"/>
          <a:ext cx="1981200" cy="208614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CL" sz="1100" kern="1200" dirty="0">
              <a:latin typeface="Arial" panose="020B0604020202020204" pitchFamily="34" charset="0"/>
              <a:cs typeface="Arial" panose="020B0604020202020204" pitchFamily="34" charset="0"/>
            </a:rPr>
            <a:t>Especialización</a:t>
          </a:r>
        </a:p>
        <a:p>
          <a:pPr marL="0" lvl="0" indent="0" algn="just" defTabSz="488950">
            <a:lnSpc>
              <a:spcPct val="90000"/>
            </a:lnSpc>
            <a:spcBef>
              <a:spcPct val="0"/>
            </a:spcBef>
            <a:spcAft>
              <a:spcPct val="35000"/>
            </a:spcAft>
            <a:buNone/>
          </a:pPr>
          <a:r>
            <a:rPr lang="es-CL" sz="1100" kern="1200" dirty="0">
              <a:latin typeface="Arial" panose="020B0604020202020204" pitchFamily="34" charset="0"/>
              <a:cs typeface="Arial" panose="020B0604020202020204" pitchFamily="34" charset="0"/>
            </a:rPr>
            <a:t>Proceso para definir un conjunto de subtipos de un tipo de entidad llamado supertipo.</a:t>
          </a:r>
        </a:p>
        <a:p>
          <a:pPr marL="0" lvl="0" indent="0" algn="just" defTabSz="488950">
            <a:lnSpc>
              <a:spcPct val="90000"/>
            </a:lnSpc>
            <a:spcBef>
              <a:spcPct val="0"/>
            </a:spcBef>
            <a:spcAft>
              <a:spcPct val="35000"/>
            </a:spcAft>
            <a:buNone/>
          </a:pPr>
          <a:r>
            <a:rPr lang="es-CL" sz="1100" kern="1200" dirty="0">
              <a:latin typeface="Arial" panose="020B0604020202020204" pitchFamily="34" charset="0"/>
              <a:cs typeface="Arial" panose="020B0604020202020204" pitchFamily="34" charset="0"/>
            </a:rPr>
            <a:t>Énfasis en las diferencias.</a:t>
          </a:r>
        </a:p>
        <a:p>
          <a:pPr marL="0" lvl="0" indent="0" algn="just" defTabSz="488950">
            <a:lnSpc>
              <a:spcPct val="90000"/>
            </a:lnSpc>
            <a:spcBef>
              <a:spcPct val="0"/>
            </a:spcBef>
            <a:spcAft>
              <a:spcPct val="35000"/>
            </a:spcAft>
            <a:buNone/>
          </a:pPr>
          <a:r>
            <a:rPr lang="es-CL" sz="1100" kern="1200" dirty="0">
              <a:latin typeface="Arial" panose="020B0604020202020204" pitchFamily="34" charset="0"/>
              <a:cs typeface="Arial" panose="020B0604020202020204" pitchFamily="34" charset="0"/>
            </a:rPr>
            <a:t>Alguna instancia del  supertipo puede no ser instancia de ningún subtipo. </a:t>
          </a:r>
        </a:p>
      </dsp:txBody>
      <dsp:txXfrm>
        <a:off x="914400" y="988929"/>
        <a:ext cx="1981200" cy="2086140"/>
      </dsp:txXfrm>
    </dsp:sp>
    <dsp:sp modelId="{0F72EC2A-0740-4C84-8176-B0635C696C51}">
      <dsp:nvSpPr>
        <dsp:cNvPr id="0" name=""/>
        <dsp:cNvSpPr/>
      </dsp:nvSpPr>
      <dsp:spPr>
        <a:xfrm>
          <a:off x="3200400" y="988929"/>
          <a:ext cx="1981200" cy="208614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CL" sz="1100" kern="1200" dirty="0">
              <a:latin typeface="Arial" panose="020B0604020202020204" pitchFamily="34" charset="0"/>
              <a:cs typeface="Arial" panose="020B0604020202020204" pitchFamily="34" charset="0"/>
            </a:rPr>
            <a:t>Generalización</a:t>
          </a:r>
        </a:p>
        <a:p>
          <a:pPr marL="0" lvl="0" indent="0" algn="l" defTabSz="488950">
            <a:lnSpc>
              <a:spcPct val="90000"/>
            </a:lnSpc>
            <a:spcBef>
              <a:spcPct val="0"/>
            </a:spcBef>
            <a:spcAft>
              <a:spcPct val="35000"/>
            </a:spcAft>
            <a:buNone/>
          </a:pPr>
          <a:r>
            <a:rPr lang="es-CL" sz="1100" kern="1200">
              <a:latin typeface="Arial" panose="020B0604020202020204" pitchFamily="34" charset="0"/>
              <a:cs typeface="Arial" panose="020B0604020202020204" pitchFamily="34" charset="0"/>
            </a:rPr>
            <a:t>Inverso a la Especialización.</a:t>
          </a:r>
          <a:endParaRPr lang="es-CL" sz="1100" kern="1200" dirty="0">
            <a:latin typeface="Arial" panose="020B0604020202020204" pitchFamily="34" charset="0"/>
            <a:cs typeface="Arial" panose="020B0604020202020204" pitchFamily="34" charset="0"/>
          </a:endParaRPr>
        </a:p>
        <a:p>
          <a:pPr marL="0" lvl="0" indent="0" algn="l" defTabSz="488950">
            <a:lnSpc>
              <a:spcPct val="90000"/>
            </a:lnSpc>
            <a:spcBef>
              <a:spcPct val="0"/>
            </a:spcBef>
            <a:spcAft>
              <a:spcPct val="35000"/>
            </a:spcAft>
            <a:buNone/>
          </a:pPr>
          <a:r>
            <a:rPr lang="es-CL" sz="1100" kern="1200" dirty="0">
              <a:latin typeface="Arial" panose="020B0604020202020204" pitchFamily="34" charset="0"/>
              <a:cs typeface="Arial" panose="020B0604020202020204" pitchFamily="34" charset="0"/>
            </a:rPr>
            <a:t>Se identifican las características  comunes  a  varios  tipos de entidades y se resumen en una entidad de nivel más alto llamada supertipo.</a:t>
          </a:r>
        </a:p>
        <a:p>
          <a:pPr marL="0" lvl="0" indent="0" algn="l" defTabSz="488950">
            <a:lnSpc>
              <a:spcPct val="90000"/>
            </a:lnSpc>
            <a:spcBef>
              <a:spcPct val="0"/>
            </a:spcBef>
            <a:spcAft>
              <a:spcPct val="35000"/>
            </a:spcAft>
            <a:buNone/>
          </a:pPr>
          <a:r>
            <a:rPr lang="es-CL" sz="1100" kern="1200" dirty="0">
              <a:latin typeface="Arial" panose="020B0604020202020204" pitchFamily="34" charset="0"/>
              <a:cs typeface="Arial" panose="020B0604020202020204" pitchFamily="34" charset="0"/>
            </a:rPr>
            <a:t>Énfasis en las similitudes</a:t>
          </a:r>
        </a:p>
        <a:p>
          <a:pPr marL="0" lvl="0" indent="0" algn="l" defTabSz="488950">
            <a:lnSpc>
              <a:spcPct val="90000"/>
            </a:lnSpc>
            <a:spcBef>
              <a:spcPct val="0"/>
            </a:spcBef>
            <a:spcAft>
              <a:spcPct val="35000"/>
            </a:spcAft>
            <a:buNone/>
          </a:pPr>
          <a:r>
            <a:rPr lang="es-CL" sz="1100" kern="1200" dirty="0">
              <a:latin typeface="Arial" panose="020B0604020202020204" pitchFamily="34" charset="0"/>
              <a:cs typeface="Arial" panose="020B0604020202020204" pitchFamily="34" charset="0"/>
            </a:rPr>
            <a:t>Cada instancia del supertipo está también en una instancia de alguno de los subtipos. </a:t>
          </a:r>
        </a:p>
      </dsp:txBody>
      <dsp:txXfrm>
        <a:off x="3200400" y="988929"/>
        <a:ext cx="1981200" cy="2086140"/>
      </dsp:txXfrm>
    </dsp:sp>
    <dsp:sp modelId="{C7202C67-DA91-49B2-8C94-D99FB0CFCCA1}">
      <dsp:nvSpPr>
        <dsp:cNvPr id="0" name=""/>
        <dsp:cNvSpPr/>
      </dsp:nvSpPr>
      <dsp:spPr>
        <a:xfrm rot="5400000">
          <a:off x="-960090" y="1739473"/>
          <a:ext cx="2682180" cy="762000"/>
        </a:xfrm>
        <a:prstGeom prst="rightArrow">
          <a:avLst>
            <a:gd name="adj1" fmla="val 49830"/>
            <a:gd name="adj2" fmla="val 6066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64770" tIns="64770" rIns="64770" bIns="64770" numCol="1" spcCol="1270" anchor="ctr" anchorCtr="0">
          <a:noAutofit/>
        </a:bodyPr>
        <a:lstStyle/>
        <a:p>
          <a:pPr marL="0" lvl="0" indent="0" algn="r" defTabSz="755650">
            <a:lnSpc>
              <a:spcPct val="90000"/>
            </a:lnSpc>
            <a:spcBef>
              <a:spcPct val="0"/>
            </a:spcBef>
            <a:spcAft>
              <a:spcPct val="35000"/>
            </a:spcAft>
            <a:buNone/>
          </a:pPr>
          <a:r>
            <a:rPr lang="es-CL" sz="1700" kern="1200" dirty="0"/>
            <a:t> </a:t>
          </a:r>
        </a:p>
      </dsp:txBody>
      <dsp:txXfrm>
        <a:off x="-844926" y="1815457"/>
        <a:ext cx="2451851" cy="379704"/>
      </dsp:txXfrm>
    </dsp:sp>
    <dsp:sp modelId="{65954682-1F95-47BD-A828-84C99F3B1C56}">
      <dsp:nvSpPr>
        <dsp:cNvPr id="0" name=""/>
        <dsp:cNvSpPr/>
      </dsp:nvSpPr>
      <dsp:spPr>
        <a:xfrm rot="16200000">
          <a:off x="4373909" y="1562526"/>
          <a:ext cx="2682180" cy="762000"/>
        </a:xfrm>
        <a:prstGeom prst="rightArrow">
          <a:avLst>
            <a:gd name="adj1" fmla="val 49830"/>
            <a:gd name="adj2" fmla="val 6066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64770" tIns="64770" rIns="64770" bIns="64770" numCol="1" spcCol="1270" anchor="ctr" anchorCtr="0">
          <a:noAutofit/>
        </a:bodyPr>
        <a:lstStyle/>
        <a:p>
          <a:pPr marL="0" lvl="0" indent="0" algn="r" defTabSz="755650">
            <a:lnSpc>
              <a:spcPct val="90000"/>
            </a:lnSpc>
            <a:spcBef>
              <a:spcPct val="0"/>
            </a:spcBef>
            <a:spcAft>
              <a:spcPct val="35000"/>
            </a:spcAft>
            <a:buNone/>
          </a:pPr>
          <a:r>
            <a:rPr lang="es-CL" sz="1700" kern="1200" dirty="0"/>
            <a:t> </a:t>
          </a:r>
        </a:p>
      </dsp:txBody>
      <dsp:txXfrm>
        <a:off x="4489074" y="1868839"/>
        <a:ext cx="2451851" cy="379704"/>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9450AD-9F3A-45D6-A1E1-2512C16C9A4B}" type="datetimeFigureOut">
              <a:rPr lang="es-CL" smtClean="0"/>
              <a:t>26-04-2022</a:t>
            </a:fld>
            <a:endParaRPr lang="es-CL"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659065-A502-484F-9571-FD65F64D5B58}" type="slidenum">
              <a:rPr lang="es-CL" smtClean="0"/>
              <a:t>‹#›</a:t>
            </a:fld>
            <a:endParaRPr lang="es-CL" dirty="0"/>
          </a:p>
        </p:txBody>
      </p:sp>
    </p:spTree>
    <p:extLst>
      <p:ext uri="{BB962C8B-B14F-4D97-AF65-F5344CB8AC3E}">
        <p14:creationId xmlns:p14="http://schemas.microsoft.com/office/powerpoint/2010/main" val="89752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indent="-609600" algn="just" eaLnBrk="1" hangingPunct="1">
              <a:lnSpc>
                <a:spcPct val="80000"/>
              </a:lnSpc>
            </a:pPr>
            <a:r>
              <a:rPr lang="es-ES" sz="1400" b="1" dirty="0">
                <a:latin typeface="Times New Roman" pitchFamily="18" charset="0"/>
              </a:rPr>
              <a:t>Modelo Entidad/Relación</a:t>
            </a:r>
            <a:r>
              <a:rPr lang="es-ES" sz="1400" b="1" baseline="0" dirty="0">
                <a:latin typeface="Times New Roman" pitchFamily="18" charset="0"/>
              </a:rPr>
              <a:t> Extendido</a:t>
            </a:r>
            <a:endParaRPr lang="es-ES" sz="1400" b="1" dirty="0">
              <a:latin typeface="Times New Roman" pitchFamily="18" charset="0"/>
            </a:endParaRPr>
          </a:p>
          <a:p>
            <a:pPr marL="609600" indent="-609600" algn="just" eaLnBrk="1" hangingPunct="1">
              <a:lnSpc>
                <a:spcPct val="80000"/>
              </a:lnSpc>
              <a:buFont typeface="Wingdings" panose="05000000000000000000" pitchFamily="2" charset="2"/>
              <a:buChar char="§"/>
            </a:pPr>
            <a:r>
              <a:rPr lang="es-ES" sz="1400" dirty="0">
                <a:latin typeface="Times New Roman" pitchFamily="18" charset="0"/>
              </a:rPr>
              <a:t>Aunque los conceptos básicos del  MER pueden modelar la mayoría de las características de las bases de datos, algunos aspectos de una base de datos</a:t>
            </a:r>
          </a:p>
          <a:p>
            <a:pPr marL="609600" indent="-609600" algn="just" eaLnBrk="1" hangingPunct="1">
              <a:lnSpc>
                <a:spcPct val="80000"/>
              </a:lnSpc>
            </a:pPr>
            <a:r>
              <a:rPr lang="es-ES" sz="1400" dirty="0">
                <a:latin typeface="Times New Roman" pitchFamily="18" charset="0"/>
              </a:rPr>
              <a:t>	pueden ser expresados en forma más adecuada mediante ciertas extensiones del modelo E/R básico.</a:t>
            </a:r>
          </a:p>
          <a:p>
            <a:pPr marL="285750" indent="-285750" algn="just" eaLnBrk="1" hangingPunct="1">
              <a:lnSpc>
                <a:spcPct val="80000"/>
              </a:lnSpc>
              <a:buFont typeface="Wingdings" panose="05000000000000000000" pitchFamily="2" charset="2"/>
              <a:buChar char="§"/>
            </a:pPr>
            <a:r>
              <a:rPr lang="es-ES" sz="1400" dirty="0">
                <a:latin typeface="Times New Roman" pitchFamily="18" charset="0"/>
              </a:rPr>
              <a:t>Las extensiones al MER han sido aportadas por diferentes autores entre los años 80 y 90 y se le conoce como MERE (Modelo E/R Extendido).</a:t>
            </a:r>
          </a:p>
          <a:p>
            <a:pPr marL="285750" indent="-285750" algn="just" eaLnBrk="1" hangingPunct="1">
              <a:lnSpc>
                <a:spcPct val="80000"/>
              </a:lnSpc>
              <a:buFont typeface="Wingdings" panose="05000000000000000000" pitchFamily="2" charset="2"/>
              <a:buChar char="§"/>
            </a:pPr>
            <a:r>
              <a:rPr lang="es-ES" sz="1400" dirty="0">
                <a:latin typeface="Times New Roman" pitchFamily="18" charset="0"/>
              </a:rPr>
              <a:t>El MERE permite representar:</a:t>
            </a:r>
          </a:p>
          <a:p>
            <a:pPr marL="1066800" lvl="1" indent="-609600" algn="just" eaLnBrk="1" hangingPunct="1">
              <a:lnSpc>
                <a:spcPct val="80000"/>
              </a:lnSpc>
              <a:buFont typeface="Arial" pitchFamily="34" charset="0"/>
              <a:buChar char="•"/>
            </a:pPr>
            <a:r>
              <a:rPr lang="es-ES" sz="1400" b="1" dirty="0">
                <a:latin typeface="Times New Roman" pitchFamily="18" charset="0"/>
              </a:rPr>
              <a:t>J</a:t>
            </a:r>
            <a:r>
              <a:rPr lang="es-ES" sz="1200" b="1" dirty="0">
                <a:latin typeface="Times New Roman" pitchFamily="18" charset="0"/>
              </a:rPr>
              <a:t>erarquías</a:t>
            </a:r>
            <a:r>
              <a:rPr lang="es-ES" sz="1200" dirty="0">
                <a:latin typeface="Times New Roman" pitchFamily="18" charset="0"/>
              </a:rPr>
              <a:t> de </a:t>
            </a:r>
            <a:r>
              <a:rPr lang="es-ES" sz="1200" b="1" dirty="0">
                <a:latin typeface="Times New Roman" pitchFamily="18" charset="0"/>
              </a:rPr>
              <a:t>Especialización/Generalización.</a:t>
            </a:r>
          </a:p>
          <a:p>
            <a:pPr marL="1066800" lvl="1" indent="-609600" algn="just" eaLnBrk="1" hangingPunct="1">
              <a:lnSpc>
                <a:spcPct val="80000"/>
              </a:lnSpc>
              <a:buFont typeface="Arial" pitchFamily="34" charset="0"/>
              <a:buChar char="•"/>
            </a:pPr>
            <a:r>
              <a:rPr lang="es-ES" sz="1200" b="0" dirty="0">
                <a:latin typeface="Times New Roman" pitchFamily="18" charset="0"/>
              </a:rPr>
              <a:t>Restri</a:t>
            </a:r>
            <a:r>
              <a:rPr lang="es-ES" sz="1200" dirty="0">
                <a:latin typeface="Times New Roman" pitchFamily="18" charset="0"/>
              </a:rPr>
              <a:t>cciones de </a:t>
            </a:r>
            <a:r>
              <a:rPr lang="es-ES" sz="1200" b="1" dirty="0">
                <a:latin typeface="Times New Roman" pitchFamily="18" charset="0"/>
              </a:rPr>
              <a:t>Exclusividad.</a:t>
            </a:r>
            <a:endParaRPr lang="es-ES" sz="1200" b="0" dirty="0">
              <a:latin typeface="Times New Roman" pitchFamily="18" charset="0"/>
            </a:endParaRPr>
          </a:p>
          <a:p>
            <a:pPr marL="1066800" lvl="1" indent="-609600" algn="just" eaLnBrk="1" hangingPunct="1">
              <a:lnSpc>
                <a:spcPct val="80000"/>
              </a:lnSpc>
              <a:buFont typeface="Arial" pitchFamily="34" charset="0"/>
              <a:buChar char="•"/>
            </a:pPr>
            <a:r>
              <a:rPr lang="es-ES" sz="1200" b="0" dirty="0">
                <a:latin typeface="Times New Roman" pitchFamily="18" charset="0"/>
              </a:rPr>
              <a:t>Res</a:t>
            </a:r>
            <a:r>
              <a:rPr lang="es-MX" sz="1200" dirty="0" err="1">
                <a:latin typeface="Times New Roman" pitchFamily="18" charset="0"/>
              </a:rPr>
              <a:t>tr</a:t>
            </a:r>
            <a:r>
              <a:rPr lang="es-ES" sz="1200" dirty="0" err="1">
                <a:latin typeface="Times New Roman" pitchFamily="18" charset="0"/>
              </a:rPr>
              <a:t>icciones</a:t>
            </a:r>
            <a:r>
              <a:rPr lang="es-ES" sz="1200" dirty="0">
                <a:latin typeface="Times New Roman" pitchFamily="18" charset="0"/>
              </a:rPr>
              <a:t> de </a:t>
            </a:r>
            <a:r>
              <a:rPr lang="es-ES" sz="1200" b="1" dirty="0">
                <a:latin typeface="Times New Roman" pitchFamily="18" charset="0"/>
              </a:rPr>
              <a:t>Exclusión.</a:t>
            </a:r>
            <a:endParaRPr lang="es-ES" sz="1200" b="0" dirty="0">
              <a:latin typeface="Times New Roman" pitchFamily="18" charset="0"/>
            </a:endParaRPr>
          </a:p>
          <a:p>
            <a:pPr marL="1066800" lvl="1" indent="-609600" algn="just" eaLnBrk="1" hangingPunct="1">
              <a:lnSpc>
                <a:spcPct val="80000"/>
              </a:lnSpc>
              <a:buFont typeface="Arial" pitchFamily="34" charset="0"/>
              <a:buChar char="•"/>
            </a:pPr>
            <a:r>
              <a:rPr lang="es-ES" sz="1200" b="0" dirty="0">
                <a:latin typeface="Times New Roman" pitchFamily="18" charset="0"/>
              </a:rPr>
              <a:t>Re</a:t>
            </a:r>
            <a:r>
              <a:rPr lang="es-MX" sz="1200" dirty="0" err="1">
                <a:latin typeface="Times New Roman" pitchFamily="18" charset="0"/>
              </a:rPr>
              <a:t>stricciones</a:t>
            </a:r>
            <a:r>
              <a:rPr lang="es-MX" sz="1200" dirty="0">
                <a:latin typeface="Times New Roman" pitchFamily="18" charset="0"/>
              </a:rPr>
              <a:t> de</a:t>
            </a:r>
            <a:r>
              <a:rPr lang="es-MX" sz="1200" b="1" dirty="0">
                <a:latin typeface="Times New Roman" pitchFamily="18" charset="0"/>
              </a:rPr>
              <a:t> </a:t>
            </a:r>
            <a:r>
              <a:rPr lang="es-ES" sz="1200" b="1" dirty="0">
                <a:latin typeface="Times New Roman" pitchFamily="18" charset="0"/>
              </a:rPr>
              <a:t>Inclusividad.</a:t>
            </a:r>
            <a:endParaRPr lang="es-ES" sz="1200" b="0" dirty="0">
              <a:latin typeface="Times New Roman" pitchFamily="18" charset="0"/>
            </a:endParaRPr>
          </a:p>
          <a:p>
            <a:pPr marL="1066800" lvl="1" indent="-609600" algn="just" eaLnBrk="1" hangingPunct="1">
              <a:lnSpc>
                <a:spcPct val="80000"/>
              </a:lnSpc>
              <a:buFont typeface="Arial" pitchFamily="34" charset="0"/>
              <a:buChar char="•"/>
            </a:pPr>
            <a:r>
              <a:rPr lang="es-ES" sz="1200" b="0" dirty="0">
                <a:latin typeface="Times New Roman" pitchFamily="18" charset="0"/>
              </a:rPr>
              <a:t>Re</a:t>
            </a:r>
            <a:r>
              <a:rPr lang="es-MX" sz="1200" dirty="0" err="1">
                <a:latin typeface="Times New Roman" pitchFamily="18" charset="0"/>
              </a:rPr>
              <a:t>stricciones</a:t>
            </a:r>
            <a:r>
              <a:rPr lang="es-MX" sz="1200" dirty="0">
                <a:latin typeface="Times New Roman" pitchFamily="18" charset="0"/>
              </a:rPr>
              <a:t> de</a:t>
            </a:r>
            <a:r>
              <a:rPr lang="es-MX" sz="1200" b="1" dirty="0">
                <a:latin typeface="Times New Roman" pitchFamily="18" charset="0"/>
              </a:rPr>
              <a:t> </a:t>
            </a:r>
            <a:r>
              <a:rPr lang="es-ES" sz="1200" b="1" dirty="0">
                <a:latin typeface="Times New Roman" pitchFamily="18" charset="0"/>
              </a:rPr>
              <a:t>Inclusión.</a:t>
            </a:r>
            <a:endParaRPr lang="es-ES" sz="1200" b="0" dirty="0">
              <a:latin typeface="Times New Roman" pitchFamily="18" charset="0"/>
            </a:endParaRPr>
          </a:p>
          <a:p>
            <a:pPr marL="1066800" lvl="1" indent="-609600" algn="just" eaLnBrk="1" hangingPunct="1">
              <a:lnSpc>
                <a:spcPct val="80000"/>
              </a:lnSpc>
              <a:buFont typeface="Arial" pitchFamily="34" charset="0"/>
              <a:buChar char="•"/>
            </a:pPr>
            <a:r>
              <a:rPr lang="es-ES" sz="1200" b="1" dirty="0">
                <a:latin typeface="Times New Roman" pitchFamily="18" charset="0"/>
              </a:rPr>
              <a:t>Herencia</a:t>
            </a:r>
            <a:r>
              <a:rPr lang="es-ES" sz="1200" dirty="0">
                <a:latin typeface="Times New Roman" pitchFamily="18" charset="0"/>
              </a:rPr>
              <a:t> de atributos.</a:t>
            </a:r>
          </a:p>
          <a:p>
            <a:pPr marL="1066800" lvl="1" indent="-609600" algn="just" eaLnBrk="1" hangingPunct="1">
              <a:lnSpc>
                <a:spcPct val="80000"/>
              </a:lnSpc>
              <a:buFont typeface="Arial" pitchFamily="34" charset="0"/>
              <a:buChar char="•"/>
            </a:pPr>
            <a:r>
              <a:rPr lang="es-ES" sz="1200" b="1" dirty="0">
                <a:latin typeface="Times New Roman" pitchFamily="18" charset="0"/>
              </a:rPr>
              <a:t>Agregación</a:t>
            </a:r>
            <a:r>
              <a:rPr lang="es-ES" sz="1200" dirty="0">
                <a:latin typeface="Times New Roman" pitchFamily="18" charset="0"/>
              </a:rPr>
              <a:t> de entidades.</a:t>
            </a:r>
            <a:endParaRPr lang="es-MX" sz="1200" dirty="0">
              <a:latin typeface="Times New Roman"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3</a:t>
            </a:fld>
            <a:endParaRPr lang="es-CL" dirty="0"/>
          </a:p>
        </p:txBody>
      </p:sp>
    </p:spTree>
    <p:extLst>
      <p:ext uri="{BB962C8B-B14F-4D97-AF65-F5344CB8AC3E}">
        <p14:creationId xmlns:p14="http://schemas.microsoft.com/office/powerpoint/2010/main" val="2375151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indent="-609600" algn="just" eaLnBrk="1" hangingPunct="1"/>
            <a:r>
              <a:rPr lang="es-ES" sz="1400" b="1" dirty="0">
                <a:latin typeface="Times New Roman" pitchFamily="18" charset="0"/>
                <a:cs typeface="Times New Roman" pitchFamily="18" charset="0"/>
              </a:rPr>
              <a:t>Jerarquías de Especialización/Generalización</a:t>
            </a:r>
          </a:p>
          <a:p>
            <a:pPr marL="609600" indent="-609600" algn="just" eaLnBrk="1" hangingPunct="1">
              <a:buFont typeface="Wingdings" panose="05000000000000000000" pitchFamily="2" charset="2"/>
              <a:buChar char="§"/>
            </a:pPr>
            <a:r>
              <a:rPr lang="es-ES" sz="1400" dirty="0">
                <a:latin typeface="Times New Roman" pitchFamily="18" charset="0"/>
                <a:cs typeface="Times New Roman" pitchFamily="18" charset="0"/>
              </a:rPr>
              <a:t>Es un tipo de </a:t>
            </a:r>
            <a:r>
              <a:rPr lang="es-ES" sz="1400" b="1" dirty="0">
                <a:latin typeface="Times New Roman" pitchFamily="18" charset="0"/>
                <a:cs typeface="Times New Roman" pitchFamily="18" charset="0"/>
              </a:rPr>
              <a:t>relación especial entre </a:t>
            </a:r>
            <a:r>
              <a:rPr lang="es-ES" sz="1400" dirty="0">
                <a:latin typeface="Times New Roman" pitchFamily="18" charset="0"/>
                <a:cs typeface="Times New Roman" pitchFamily="18" charset="0"/>
              </a:rPr>
              <a:t>una entidad llamada </a:t>
            </a:r>
            <a:r>
              <a:rPr lang="es-ES" sz="1400" b="1" dirty="0">
                <a:latin typeface="Times New Roman" pitchFamily="18" charset="0"/>
                <a:cs typeface="Times New Roman" pitchFamily="18" charset="0"/>
              </a:rPr>
              <a:t>Supertipo y varios </a:t>
            </a:r>
            <a:r>
              <a:rPr lang="es-ES" sz="1400" dirty="0">
                <a:latin typeface="Times New Roman" pitchFamily="18" charset="0"/>
                <a:cs typeface="Times New Roman" pitchFamily="18" charset="0"/>
              </a:rPr>
              <a:t>otros tipos de entidades llamadas </a:t>
            </a:r>
            <a:r>
              <a:rPr lang="es-ES" sz="1400" b="1" dirty="0">
                <a:latin typeface="Times New Roman" pitchFamily="18" charset="0"/>
                <a:cs typeface="Times New Roman" pitchFamily="18" charset="0"/>
              </a:rPr>
              <a:t>Subtipos</a:t>
            </a:r>
            <a:r>
              <a:rPr lang="es-ES" sz="1400" dirty="0">
                <a:latin typeface="Times New Roman" pitchFamily="18" charset="0"/>
                <a:cs typeface="Times New Roman" pitchFamily="18" charset="0"/>
              </a:rPr>
              <a:t>.</a:t>
            </a:r>
          </a:p>
          <a:p>
            <a:pPr marL="609600" indent="-609600" algn="just" eaLnBrk="1" hangingPunct="1">
              <a:buFont typeface="Wingdings" panose="05000000000000000000" pitchFamily="2" charset="2"/>
              <a:buChar char="§"/>
            </a:pPr>
            <a:r>
              <a:rPr lang="es-ES" sz="1400" dirty="0">
                <a:latin typeface="Times New Roman" pitchFamily="18" charset="0"/>
                <a:cs typeface="Times New Roman" pitchFamily="18" charset="0"/>
              </a:rPr>
              <a:t>Se  utilizan  para  modelar  tipos  exclusivos  de  entidades que tienen atributos comunes y relaciones comunes.</a:t>
            </a:r>
          </a:p>
          <a:p>
            <a:pPr marL="609600" indent="-609600" algn="just" eaLnBrk="1" hangingPunct="1">
              <a:buFont typeface="Wingdings" panose="05000000000000000000" pitchFamily="2" charset="2"/>
              <a:buChar char="§"/>
            </a:pPr>
            <a:r>
              <a:rPr lang="es-ES" sz="1400" dirty="0">
                <a:latin typeface="Times New Roman" pitchFamily="18" charset="0"/>
              </a:rPr>
              <a:t>La relación entre cada Supertipo y Subtipo de llama relación </a:t>
            </a:r>
            <a:r>
              <a:rPr lang="es-ES" sz="1400" b="1" dirty="0">
                <a:latin typeface="Times New Roman" pitchFamily="18" charset="0"/>
              </a:rPr>
              <a:t>ISA o ES</a:t>
            </a:r>
            <a:r>
              <a:rPr lang="es-ES" sz="1400" dirty="0">
                <a:latin typeface="Times New Roman" pitchFamily="18" charset="0"/>
              </a:rPr>
              <a:t> ya que la </a:t>
            </a:r>
            <a:r>
              <a:rPr lang="es-MX" sz="1400" dirty="0">
                <a:latin typeface="Times New Roman" pitchFamily="18" charset="0"/>
              </a:rPr>
              <a:t>jerarquía que se establece entre uno y otro corresponde a la notación de</a:t>
            </a:r>
          </a:p>
          <a:p>
            <a:pPr marL="609600" indent="-609600" algn="just" eaLnBrk="1" hangingPunct="1"/>
            <a:r>
              <a:rPr lang="es-MX" sz="1400" b="1" i="1" dirty="0">
                <a:latin typeface="Times New Roman" pitchFamily="18" charset="0"/>
              </a:rPr>
              <a:t>	“</a:t>
            </a:r>
            <a:r>
              <a:rPr lang="es-MX" sz="1400" b="1" dirty="0" err="1">
                <a:latin typeface="Times New Roman" pitchFamily="18" charset="0"/>
              </a:rPr>
              <a:t>es_un</a:t>
            </a:r>
            <a:r>
              <a:rPr lang="es-MX" sz="1400" b="1" i="1" dirty="0">
                <a:latin typeface="Times New Roman" pitchFamily="18" charset="0"/>
              </a:rPr>
              <a:t>”</a:t>
            </a:r>
            <a:r>
              <a:rPr lang="es-MX" sz="1400" dirty="0">
                <a:latin typeface="Times New Roman" pitchFamily="18" charset="0"/>
              </a:rPr>
              <a:t> o de </a:t>
            </a:r>
            <a:r>
              <a:rPr lang="es-MX" sz="1400" b="1" i="1" dirty="0">
                <a:latin typeface="Times New Roman" pitchFamily="18" charset="0"/>
              </a:rPr>
              <a:t>“</a:t>
            </a:r>
            <a:r>
              <a:rPr lang="es-MX" sz="1400" b="1" dirty="0" err="1">
                <a:latin typeface="Times New Roman" pitchFamily="18" charset="0"/>
              </a:rPr>
              <a:t>es_un_tipo_de</a:t>
            </a:r>
            <a:r>
              <a:rPr lang="es-MX" sz="1400" b="1" i="1" dirty="0">
                <a:latin typeface="Times New Roman" pitchFamily="18" charset="0"/>
              </a:rPr>
              <a:t>”</a:t>
            </a:r>
            <a:r>
              <a:rPr lang="es-MX" sz="1400" dirty="0">
                <a:latin typeface="Times New Roman" pitchFamily="18" charset="0"/>
              </a:rPr>
              <a:t>.</a:t>
            </a:r>
          </a:p>
          <a:p>
            <a:pPr marL="609600" indent="-609600" algn="just" eaLnBrk="1" hangingPunct="1">
              <a:buFont typeface="Wingdings" panose="05000000000000000000" pitchFamily="2" charset="2"/>
              <a:buChar char="§"/>
            </a:pPr>
            <a:r>
              <a:rPr lang="es-MX" sz="1400" dirty="0">
                <a:latin typeface="Times New Roman" pitchFamily="18" charset="0"/>
              </a:rPr>
              <a:t>Sus conceptos básicos son: </a:t>
            </a:r>
            <a:r>
              <a:rPr lang="es-MX" sz="1400" b="1" dirty="0" err="1">
                <a:latin typeface="Times New Roman" pitchFamily="18" charset="0"/>
              </a:rPr>
              <a:t>Supertipo</a:t>
            </a:r>
            <a:r>
              <a:rPr lang="es-MX" sz="1400" dirty="0">
                <a:latin typeface="Times New Roman" pitchFamily="18" charset="0"/>
              </a:rPr>
              <a:t>, </a:t>
            </a:r>
            <a:r>
              <a:rPr lang="es-MX" sz="1400" b="1" dirty="0">
                <a:latin typeface="Times New Roman" pitchFamily="18" charset="0"/>
              </a:rPr>
              <a:t>Subtipo</a:t>
            </a:r>
            <a:r>
              <a:rPr lang="es-MX" sz="1400" dirty="0">
                <a:latin typeface="Times New Roman" pitchFamily="18" charset="0"/>
              </a:rPr>
              <a:t> y </a:t>
            </a:r>
            <a:r>
              <a:rPr lang="es-MX" sz="1400" b="1" dirty="0">
                <a:latin typeface="Times New Roman" pitchFamily="18" charset="0"/>
              </a:rPr>
              <a:t>Herencia</a:t>
            </a:r>
            <a:r>
              <a:rPr lang="es-MX" sz="1400" dirty="0">
                <a:latin typeface="Times New Roman" pitchFamily="18" charset="0"/>
              </a:rPr>
              <a:t>. </a:t>
            </a:r>
          </a:p>
          <a:p>
            <a:pPr eaLnBrk="1" hangingPunct="1">
              <a:lnSpc>
                <a:spcPct val="80000"/>
              </a:lnSpc>
            </a:pPr>
            <a:endParaRPr lang="es-ES" sz="1400" dirty="0">
              <a:latin typeface="Times New Roman" pitchFamily="18" charset="0"/>
            </a:endParaRPr>
          </a:p>
          <a:p>
            <a:pPr marL="609600" indent="-609600" algn="just" eaLnBrk="1" hangingPunct="1"/>
            <a:r>
              <a:rPr lang="es-MX" sz="2000" b="1" dirty="0" err="1">
                <a:latin typeface="Times New Roman" pitchFamily="18" charset="0"/>
                <a:cs typeface="Times New Roman" pitchFamily="18" charset="0"/>
              </a:rPr>
              <a:t>Supertipo</a:t>
            </a:r>
            <a:r>
              <a:rPr lang="es-MX" sz="2000" b="1" dirty="0">
                <a:latin typeface="Times New Roman" pitchFamily="18" charset="0"/>
                <a:cs typeface="Times New Roman" pitchFamily="18" charset="0"/>
              </a:rPr>
              <a:t> es:</a:t>
            </a:r>
          </a:p>
          <a:p>
            <a:pPr marL="342900" indent="-342900" algn="just" eaLnBrk="1" hangingPunct="1">
              <a:buFont typeface="Wingdings" panose="05000000000000000000" pitchFamily="2" charset="2"/>
              <a:buChar char="§"/>
            </a:pPr>
            <a:r>
              <a:rPr lang="es-MX" sz="2000" b="0" dirty="0">
                <a:latin typeface="Times New Roman" pitchFamily="18" charset="0"/>
                <a:cs typeface="Times New Roman" pitchFamily="18" charset="0"/>
              </a:rPr>
              <a:t>Una</a:t>
            </a:r>
            <a:r>
              <a:rPr lang="es-MX" sz="2000" b="1" dirty="0">
                <a:latin typeface="Times New Roman" pitchFamily="18" charset="0"/>
                <a:cs typeface="Times New Roman" pitchFamily="18" charset="0"/>
              </a:rPr>
              <a:t> </a:t>
            </a:r>
            <a:r>
              <a:rPr lang="es-MX" sz="1800" dirty="0">
                <a:latin typeface="Times New Roman" pitchFamily="18" charset="0"/>
                <a:cs typeface="Times New Roman" pitchFamily="18" charset="0"/>
              </a:rPr>
              <a:t>entidad genérica que contiene dos o más subtipos.</a:t>
            </a:r>
          </a:p>
          <a:p>
            <a:pPr marL="342900" indent="-342900" algn="just" eaLnBrk="1" hangingPunct="1">
              <a:buFont typeface="Wingdings" panose="05000000000000000000" pitchFamily="2" charset="2"/>
              <a:buChar char="§"/>
            </a:pPr>
            <a:r>
              <a:rPr lang="es-MX" sz="1800" dirty="0">
                <a:latin typeface="Times New Roman" pitchFamily="18" charset="0"/>
                <a:cs typeface="Times New Roman" pitchFamily="18" charset="0"/>
              </a:rPr>
              <a:t>Una </a:t>
            </a:r>
            <a:r>
              <a:rPr lang="es-CL" sz="1800" dirty="0">
                <a:latin typeface="Times New Roman" pitchFamily="18" charset="0"/>
                <a:cs typeface="Times New Roman" pitchFamily="18" charset="0"/>
              </a:rPr>
              <a:t>entidad que </a:t>
            </a:r>
            <a:r>
              <a:rPr lang="es-CL" sz="1800" b="1" dirty="0">
                <a:latin typeface="Times New Roman" pitchFamily="18" charset="0"/>
                <a:cs typeface="Times New Roman" pitchFamily="18" charset="0"/>
              </a:rPr>
              <a:t>puede tener </a:t>
            </a:r>
            <a:r>
              <a:rPr lang="es-CL" sz="1800" b="1" dirty="0" err="1">
                <a:latin typeface="Times New Roman" pitchFamily="18" charset="0"/>
                <a:cs typeface="Times New Roman" pitchFamily="18" charset="0"/>
              </a:rPr>
              <a:t>subagrupaciones</a:t>
            </a:r>
            <a:r>
              <a:rPr lang="es-CL" sz="1800" b="1" dirty="0">
                <a:latin typeface="Times New Roman" pitchFamily="18" charset="0"/>
                <a:cs typeface="Times New Roman" pitchFamily="18" charset="0"/>
              </a:rPr>
              <a:t> de entidades que es importante representar</a:t>
            </a:r>
            <a:r>
              <a:rPr lang="es-CL" sz="1800" dirty="0">
                <a:latin typeface="Times New Roman" pitchFamily="18" charset="0"/>
                <a:cs typeface="Times New Roman" pitchFamily="18" charset="0"/>
              </a:rPr>
              <a:t> explícitamente por su importancia para el diseño.</a:t>
            </a:r>
          </a:p>
          <a:p>
            <a:pPr marL="609600" indent="-609600" algn="just" eaLnBrk="1" hangingPunct="1">
              <a:buFont typeface="Arial" pitchFamily="34" charset="0"/>
              <a:buNone/>
            </a:pPr>
            <a:endParaRPr lang="es-CL" sz="1800" dirty="0">
              <a:latin typeface="Times New Roman" pitchFamily="18" charset="0"/>
              <a:cs typeface="Times New Roman" pitchFamily="18" charset="0"/>
            </a:endParaRPr>
          </a:p>
          <a:p>
            <a:pPr marL="609600" indent="-609600" algn="just" eaLnBrk="1" hangingPunct="1"/>
            <a:r>
              <a:rPr lang="es-MX" sz="2000" b="1" dirty="0">
                <a:latin typeface="Times New Roman" pitchFamily="18" charset="0"/>
                <a:cs typeface="Times New Roman" pitchFamily="18" charset="0"/>
              </a:rPr>
              <a:t>Subtipo es:</a:t>
            </a:r>
            <a:r>
              <a:rPr lang="es-MX" sz="2000" dirty="0">
                <a:latin typeface="Times New Roman" pitchFamily="18" charset="0"/>
                <a:cs typeface="Times New Roman" pitchFamily="18" charset="0"/>
              </a:rPr>
              <a:t>  </a:t>
            </a:r>
          </a:p>
          <a:p>
            <a:pPr marL="342900" indent="-342900" algn="just" eaLnBrk="1" hangingPunct="1">
              <a:buFont typeface="Wingdings" panose="05000000000000000000" pitchFamily="2" charset="2"/>
              <a:buChar char="§"/>
            </a:pPr>
            <a:r>
              <a:rPr lang="es-MX" sz="2000" dirty="0">
                <a:latin typeface="Times New Roman" pitchFamily="18" charset="0"/>
                <a:cs typeface="Times New Roman" pitchFamily="18" charset="0"/>
              </a:rPr>
              <a:t>Una</a:t>
            </a:r>
            <a:r>
              <a:rPr lang="es-MX" sz="2000" baseline="0" dirty="0">
                <a:latin typeface="Times New Roman" pitchFamily="18" charset="0"/>
                <a:cs typeface="Times New Roman" pitchFamily="18" charset="0"/>
              </a:rPr>
              <a:t> </a:t>
            </a:r>
            <a:r>
              <a:rPr lang="es-CL" sz="1800" dirty="0">
                <a:latin typeface="Times New Roman" pitchFamily="18" charset="0"/>
                <a:cs typeface="Times New Roman" pitchFamily="18" charset="0"/>
              </a:rPr>
              <a:t>agrupación de instancias  de la entidad </a:t>
            </a:r>
            <a:r>
              <a:rPr lang="es-CL" sz="1800" dirty="0" err="1">
                <a:latin typeface="Times New Roman" pitchFamily="18" charset="0"/>
                <a:cs typeface="Times New Roman" pitchFamily="18" charset="0"/>
              </a:rPr>
              <a:t>supertipo</a:t>
            </a:r>
            <a:r>
              <a:rPr lang="es-CL" sz="1800" dirty="0">
                <a:latin typeface="Times New Roman" pitchFamily="18" charset="0"/>
                <a:cs typeface="Times New Roman" pitchFamily="18" charset="0"/>
              </a:rPr>
              <a:t> que cumplen un </a:t>
            </a:r>
            <a:r>
              <a:rPr lang="es-MX" sz="1800" dirty="0">
                <a:latin typeface="Times New Roman" pitchFamily="18" charset="0"/>
                <a:cs typeface="Times New Roman" pitchFamily="18" charset="0"/>
              </a:rPr>
              <a:t>papel específico y que se debe representar explícitamente.</a:t>
            </a:r>
          </a:p>
          <a:p>
            <a:pPr marL="342900" indent="-342900" algn="just" eaLnBrk="1" hangingPunct="1">
              <a:buFont typeface="Wingdings" panose="05000000000000000000" pitchFamily="2" charset="2"/>
              <a:buChar char="§"/>
            </a:pPr>
            <a:r>
              <a:rPr lang="es-MX" sz="1800" dirty="0">
                <a:latin typeface="Times New Roman" pitchFamily="18" charset="0"/>
                <a:cs typeface="Times New Roman" pitchFamily="18" charset="0"/>
              </a:rPr>
              <a:t>Una </a:t>
            </a:r>
            <a:r>
              <a:rPr lang="es-ES" sz="1800" dirty="0">
                <a:latin typeface="Times New Roman" pitchFamily="18" charset="0"/>
                <a:cs typeface="Times New Roman" pitchFamily="18" charset="0"/>
              </a:rPr>
              <a:t>entidad que es de un tipo o grupo del </a:t>
            </a:r>
            <a:r>
              <a:rPr lang="es-ES" sz="1800" dirty="0" err="1">
                <a:latin typeface="Times New Roman" pitchFamily="18" charset="0"/>
                <a:cs typeface="Times New Roman" pitchFamily="18" charset="0"/>
              </a:rPr>
              <a:t>supertipo</a:t>
            </a:r>
            <a:r>
              <a:rPr lang="es-ES" sz="1800" dirty="0">
                <a:latin typeface="Times New Roman" pitchFamily="18" charset="0"/>
                <a:cs typeface="Times New Roman" pitchFamily="18" charset="0"/>
              </a:rPr>
              <a:t> que contiene atributos específicos que no están contenidos en otros subtipos del mismo </a:t>
            </a:r>
            <a:r>
              <a:rPr lang="es-ES" sz="1800" dirty="0" err="1">
                <a:latin typeface="Times New Roman" pitchFamily="18" charset="0"/>
                <a:cs typeface="Times New Roman" pitchFamily="18" charset="0"/>
              </a:rPr>
              <a:t>supertipo</a:t>
            </a:r>
            <a:r>
              <a:rPr lang="es-ES" sz="1800" dirty="0">
                <a:latin typeface="Times New Roman" pitchFamily="18" charset="0"/>
                <a:cs typeface="Times New Roman" pitchFamily="18" charset="0"/>
              </a:rPr>
              <a:t>.</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4</a:t>
            </a:fld>
            <a:endParaRPr lang="es-CL" dirty="0"/>
          </a:p>
        </p:txBody>
      </p:sp>
    </p:spTree>
    <p:extLst>
      <p:ext uri="{BB962C8B-B14F-4D97-AF65-F5344CB8AC3E}">
        <p14:creationId xmlns:p14="http://schemas.microsoft.com/office/powerpoint/2010/main" val="2472805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5</a:t>
            </a:fld>
            <a:endParaRPr lang="es-CL" dirty="0"/>
          </a:p>
        </p:txBody>
      </p:sp>
    </p:spTree>
    <p:extLst>
      <p:ext uri="{BB962C8B-B14F-4D97-AF65-F5344CB8AC3E}">
        <p14:creationId xmlns:p14="http://schemas.microsoft.com/office/powerpoint/2010/main" val="4242190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indent="-609600" algn="just" eaLnBrk="1" hangingPunct="1"/>
            <a:r>
              <a:rPr lang="es-ES" sz="1400" b="1" dirty="0">
                <a:latin typeface="Times New Roman" pitchFamily="18" charset="0"/>
                <a:cs typeface="Times New Roman" pitchFamily="18" charset="0"/>
              </a:rPr>
              <a:t>Jerarquías de Especialización/Generalización</a:t>
            </a:r>
            <a:endParaRPr lang="es-MX" sz="1400" b="1" dirty="0">
              <a:latin typeface="Times New Roman" pitchFamily="18" charset="0"/>
              <a:cs typeface="Times New Roman" pitchFamily="18" charset="0"/>
            </a:endParaRPr>
          </a:p>
          <a:p>
            <a:pPr marL="609600" indent="-609600" algn="just" eaLnBrk="1" hangingPunct="1"/>
            <a:r>
              <a:rPr lang="es-MX" sz="1400" b="1" dirty="0">
                <a:latin typeface="Times New Roman" pitchFamily="18" charset="0"/>
                <a:cs typeface="Times New Roman" pitchFamily="18" charset="0"/>
              </a:rPr>
              <a:t>Herencia:</a:t>
            </a:r>
            <a:r>
              <a:rPr lang="es-MX" sz="1400" dirty="0">
                <a:latin typeface="Times New Roman" pitchFamily="18" charset="0"/>
                <a:cs typeface="Times New Roman" pitchFamily="18" charset="0"/>
              </a:rPr>
              <a:t>  </a:t>
            </a:r>
          </a:p>
          <a:p>
            <a:pPr marL="609600" indent="-609600" algn="just" eaLnBrk="1" hangingPunct="1">
              <a:buFont typeface="Arial" pitchFamily="34" charset="0"/>
              <a:buChar char="•"/>
            </a:pPr>
            <a:r>
              <a:rPr lang="es-MX" sz="1400" dirty="0">
                <a:latin typeface="Times New Roman" pitchFamily="18" charset="0"/>
                <a:cs typeface="Times New Roman" pitchFamily="18" charset="0"/>
              </a:rPr>
              <a:t>Un </a:t>
            </a:r>
            <a:r>
              <a:rPr lang="es-MX" sz="1200" dirty="0">
                <a:latin typeface="Times New Roman" pitchFamily="18" charset="0"/>
                <a:cs typeface="Times New Roman" pitchFamily="18" charset="0"/>
              </a:rPr>
              <a:t>subtipo </a:t>
            </a:r>
            <a:r>
              <a:rPr lang="es-MX" sz="1200" b="1" dirty="0">
                <a:latin typeface="Times New Roman" pitchFamily="18" charset="0"/>
                <a:cs typeface="Times New Roman" pitchFamily="18" charset="0"/>
              </a:rPr>
              <a:t>hereda todos los atributos del </a:t>
            </a:r>
            <a:r>
              <a:rPr lang="es-MX" sz="1200" b="1" dirty="0" err="1">
                <a:latin typeface="Times New Roman" pitchFamily="18" charset="0"/>
                <a:cs typeface="Times New Roman" pitchFamily="18" charset="0"/>
              </a:rPr>
              <a:t>supertipo</a:t>
            </a:r>
            <a:r>
              <a:rPr lang="es-MX" sz="1200" b="1" dirty="0">
                <a:latin typeface="Times New Roman" pitchFamily="18" charset="0"/>
                <a:cs typeface="Times New Roman" pitchFamily="18" charset="0"/>
              </a:rPr>
              <a:t> y toda relación</a:t>
            </a:r>
            <a:r>
              <a:rPr lang="es-MX" sz="1200" dirty="0">
                <a:latin typeface="Times New Roman" pitchFamily="18" charset="0"/>
                <a:cs typeface="Times New Roman" pitchFamily="18" charset="0"/>
              </a:rPr>
              <a:t> en la que participa el </a:t>
            </a:r>
            <a:r>
              <a:rPr lang="es-MX" sz="1200" dirty="0" err="1">
                <a:latin typeface="Times New Roman" pitchFamily="18" charset="0"/>
                <a:cs typeface="Times New Roman" pitchFamily="18" charset="0"/>
              </a:rPr>
              <a:t>supertipo</a:t>
            </a:r>
            <a:r>
              <a:rPr lang="es-MX" sz="1200" dirty="0">
                <a:latin typeface="Times New Roman" pitchFamily="18" charset="0"/>
                <a:cs typeface="Times New Roman" pitchFamily="18" charset="0"/>
              </a:rPr>
              <a:t>.</a:t>
            </a:r>
          </a:p>
          <a:p>
            <a:pPr marL="609600" indent="-609600" algn="just" eaLnBrk="1" hangingPunct="1">
              <a:buFont typeface="Arial" pitchFamily="34" charset="0"/>
              <a:buChar char="•"/>
            </a:pPr>
            <a:r>
              <a:rPr lang="es-MX" sz="1200" dirty="0">
                <a:latin typeface="Times New Roman" pitchFamily="18" charset="0"/>
                <a:cs typeface="Times New Roman" pitchFamily="18" charset="0"/>
              </a:rPr>
              <a:t>Un subtipo con sus atributos y relaciones específicos más los atributos y relaciones que hereda del </a:t>
            </a:r>
            <a:r>
              <a:rPr lang="es-MX" sz="1200" dirty="0" err="1">
                <a:latin typeface="Times New Roman" pitchFamily="18" charset="0"/>
                <a:cs typeface="Times New Roman" pitchFamily="18" charset="0"/>
              </a:rPr>
              <a:t>supertipo</a:t>
            </a:r>
            <a:r>
              <a:rPr lang="es-MX" sz="1200" dirty="0">
                <a:latin typeface="Times New Roman" pitchFamily="18" charset="0"/>
                <a:cs typeface="Times New Roman" pitchFamily="18" charset="0"/>
              </a:rPr>
              <a:t>  es un tipo de entidad por derecho propio.</a:t>
            </a:r>
          </a:p>
          <a:p>
            <a:pPr eaLnBrk="1" hangingPunct="1">
              <a:lnSpc>
                <a:spcPct val="80000"/>
              </a:lnSpc>
            </a:pPr>
            <a:endParaRPr lang="es-ES" sz="1050" b="1" dirty="0">
              <a:latin typeface="Times New Roman" pitchFamily="18" charset="0"/>
            </a:endParaRPr>
          </a:p>
          <a:p>
            <a:pPr marL="609600" indent="-609600" eaLnBrk="1" hangingPunct="1"/>
            <a:r>
              <a:rPr lang="es-ES" sz="1400" b="1" dirty="0">
                <a:latin typeface="Times New Roman" pitchFamily="18" charset="0"/>
                <a:cs typeface="Times New Roman" pitchFamily="18" charset="0"/>
              </a:rPr>
              <a:t>Las Jerarquías tienen las siguientes características:</a:t>
            </a:r>
            <a:endParaRPr lang="es-ES" sz="1400" b="0" dirty="0">
              <a:latin typeface="Times New Roman" pitchFamily="18" charset="0"/>
              <a:cs typeface="Times New Roman" pitchFamily="18" charset="0"/>
            </a:endParaRPr>
          </a:p>
          <a:p>
            <a:pPr marL="609600" indent="-609600" eaLnBrk="1" hangingPunct="1">
              <a:buFont typeface="Arial" pitchFamily="34" charset="0"/>
              <a:buChar char="•"/>
            </a:pPr>
            <a:r>
              <a:rPr lang="es-ES" sz="1400" b="0" dirty="0">
                <a:latin typeface="Times New Roman" pitchFamily="18" charset="0"/>
                <a:cs typeface="Times New Roman" pitchFamily="18" charset="0"/>
              </a:rPr>
              <a:t>Cada </a:t>
            </a:r>
            <a:r>
              <a:rPr lang="es-ES" sz="1200" dirty="0" err="1">
                <a:latin typeface="Times New Roman" pitchFamily="18" charset="0"/>
                <a:cs typeface="Times New Roman" pitchFamily="18" charset="0"/>
              </a:rPr>
              <a:t>supertipo</a:t>
            </a:r>
            <a:r>
              <a:rPr lang="es-ES" sz="1200" dirty="0">
                <a:latin typeface="Times New Roman" pitchFamily="18" charset="0"/>
                <a:cs typeface="Times New Roman" pitchFamily="18" charset="0"/>
              </a:rPr>
              <a:t> debe tener al menos dos subtipos.</a:t>
            </a:r>
          </a:p>
          <a:p>
            <a:pPr marL="609600" indent="-609600" eaLnBrk="1" hangingPunct="1">
              <a:buFont typeface="Arial" pitchFamily="34" charset="0"/>
              <a:buChar char="•"/>
            </a:pPr>
            <a:r>
              <a:rPr lang="es-ES" sz="1200" dirty="0">
                <a:latin typeface="Times New Roman" pitchFamily="18" charset="0"/>
                <a:cs typeface="Times New Roman" pitchFamily="18" charset="0"/>
              </a:rPr>
              <a:t>Los subtipos heredan todos los atributos del </a:t>
            </a:r>
            <a:r>
              <a:rPr lang="es-ES" sz="1200" dirty="0" err="1">
                <a:latin typeface="Times New Roman" pitchFamily="18" charset="0"/>
                <a:cs typeface="Times New Roman" pitchFamily="18" charset="0"/>
              </a:rPr>
              <a:t>supertipo</a:t>
            </a:r>
            <a:r>
              <a:rPr lang="es-ES" sz="1200" dirty="0">
                <a:latin typeface="Times New Roman" pitchFamily="18" charset="0"/>
                <a:cs typeface="Times New Roman" pitchFamily="18" charset="0"/>
              </a:rPr>
              <a:t>.</a:t>
            </a:r>
          </a:p>
          <a:p>
            <a:pPr marL="609600" indent="-609600" eaLnBrk="1" hangingPunct="1">
              <a:buFont typeface="Arial" pitchFamily="34" charset="0"/>
              <a:buChar char="•"/>
            </a:pPr>
            <a:r>
              <a:rPr lang="es-ES" sz="1200" dirty="0">
                <a:latin typeface="Times New Roman" pitchFamily="18" charset="0"/>
                <a:cs typeface="Times New Roman" pitchFamily="18" charset="0"/>
              </a:rPr>
              <a:t>Cada subtipo puede tener sus propios atributos o relaciones.</a:t>
            </a:r>
          </a:p>
          <a:p>
            <a:pPr marL="609600" indent="-609600" eaLnBrk="1" hangingPunct="1">
              <a:buFont typeface="Arial" pitchFamily="34" charset="0"/>
              <a:buChar char="•"/>
            </a:pPr>
            <a:r>
              <a:rPr lang="es-ES" sz="1200" dirty="0">
                <a:latin typeface="Times New Roman" pitchFamily="18" charset="0"/>
                <a:cs typeface="Times New Roman" pitchFamily="18" charset="0"/>
              </a:rPr>
              <a:t>El </a:t>
            </a:r>
            <a:r>
              <a:rPr lang="es-MX" sz="1200" dirty="0">
                <a:latin typeface="Times New Roman" pitchFamily="18" charset="0"/>
              </a:rPr>
              <a:t>atributo usado como clave principal (identificador) del </a:t>
            </a:r>
            <a:r>
              <a:rPr lang="es-MX" sz="1200" dirty="0" err="1">
                <a:latin typeface="Times New Roman" pitchFamily="18" charset="0"/>
              </a:rPr>
              <a:t>supertipo</a:t>
            </a:r>
            <a:r>
              <a:rPr lang="es-MX" sz="1200" dirty="0">
                <a:latin typeface="Times New Roman" pitchFamily="18" charset="0"/>
              </a:rPr>
              <a:t> debe coincidir con la clave principal de los subtipos.</a:t>
            </a:r>
          </a:p>
          <a:p>
            <a:pPr marL="609600" indent="-609600" eaLnBrk="1" hangingPunct="1">
              <a:buFont typeface="Arial" pitchFamily="34" charset="0"/>
              <a:buChar char="•"/>
            </a:pPr>
            <a:r>
              <a:rPr lang="es-MX" sz="1200" dirty="0">
                <a:latin typeface="Times New Roman" pitchFamily="18" charset="0"/>
                <a:cs typeface="Times New Roman" pitchFamily="18" charset="0"/>
              </a:rPr>
              <a:t>Un </a:t>
            </a:r>
            <a:r>
              <a:rPr lang="es-ES" sz="1200" dirty="0">
                <a:latin typeface="Times New Roman" pitchFamily="18" charset="0"/>
                <a:cs typeface="Times New Roman" pitchFamily="18" charset="0"/>
              </a:rPr>
              <a:t>subtipo puede tener además su propia clave principal o heredar la clave principal del </a:t>
            </a:r>
            <a:r>
              <a:rPr lang="es-ES" sz="1200" dirty="0" err="1">
                <a:latin typeface="Times New Roman" pitchFamily="18" charset="0"/>
                <a:cs typeface="Times New Roman" pitchFamily="18" charset="0"/>
              </a:rPr>
              <a:t>supertipo</a:t>
            </a:r>
            <a:r>
              <a:rPr lang="es-ES" sz="1200" dirty="0">
                <a:latin typeface="Times New Roman" pitchFamily="18" charset="0"/>
                <a:cs typeface="Times New Roman" pitchFamily="18" charset="0"/>
              </a:rPr>
              <a:t>.</a:t>
            </a:r>
          </a:p>
          <a:p>
            <a:pPr marL="609600" indent="-609600" eaLnBrk="1" hangingPunct="1">
              <a:buFont typeface="Arial" pitchFamily="34" charset="0"/>
              <a:buChar char="•"/>
            </a:pPr>
            <a:r>
              <a:rPr lang="es-ES" sz="1200" dirty="0">
                <a:latin typeface="Times New Roman" pitchFamily="18" charset="0"/>
                <a:cs typeface="Times New Roman" pitchFamily="18" charset="0"/>
              </a:rPr>
              <a:t>Cada instancia de la entidad </a:t>
            </a:r>
            <a:r>
              <a:rPr lang="es-ES" sz="1200" dirty="0" err="1">
                <a:latin typeface="Times New Roman" pitchFamily="18" charset="0"/>
                <a:cs typeface="Times New Roman" pitchFamily="18" charset="0"/>
              </a:rPr>
              <a:t>supertipo</a:t>
            </a:r>
            <a:r>
              <a:rPr lang="es-ES" sz="1200" dirty="0">
                <a:latin typeface="Times New Roman" pitchFamily="18" charset="0"/>
                <a:cs typeface="Times New Roman" pitchFamily="18" charset="0"/>
              </a:rPr>
              <a:t> debe pertenecer a una y sólo una entidad subtipo.</a:t>
            </a:r>
          </a:p>
          <a:p>
            <a:pPr marL="609600" indent="-609600" eaLnBrk="1" hangingPunct="1">
              <a:buFont typeface="Arial" pitchFamily="34" charset="0"/>
              <a:buChar char="•"/>
            </a:pPr>
            <a:r>
              <a:rPr lang="es-ES" sz="1200" dirty="0">
                <a:latin typeface="Times New Roman" pitchFamily="18" charset="0"/>
                <a:cs typeface="Times New Roman" pitchFamily="18" charset="0"/>
              </a:rPr>
              <a:t>Un subtipo puede tener aún más subtipos pero se debe tratar de modelar no más de dos o tres niveles de profundidad.</a:t>
            </a:r>
            <a:endParaRPr lang="es-MX" sz="1200" i="1" dirty="0">
              <a:latin typeface="Times New Roman" pitchFamily="18" charset="0"/>
              <a:cs typeface="Times New Roman"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6</a:t>
            </a:fld>
            <a:endParaRPr lang="es-CL" dirty="0"/>
          </a:p>
        </p:txBody>
      </p:sp>
    </p:spTree>
    <p:extLst>
      <p:ext uri="{BB962C8B-B14F-4D97-AF65-F5344CB8AC3E}">
        <p14:creationId xmlns:p14="http://schemas.microsoft.com/office/powerpoint/2010/main" val="3672551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base" latinLnBrk="0" hangingPunct="1">
              <a:lnSpc>
                <a:spcPct val="80000"/>
              </a:lnSpc>
              <a:spcBef>
                <a:spcPct val="30000"/>
              </a:spcBef>
              <a:spcAft>
                <a:spcPct val="0"/>
              </a:spcAft>
              <a:buClrTx/>
              <a:buSzTx/>
              <a:buFontTx/>
              <a:buNone/>
              <a:tabLst/>
              <a:defRPr/>
            </a:pPr>
            <a:r>
              <a:rPr lang="es-ES" sz="1400" b="1" dirty="0">
                <a:latin typeface="Times New Roman" pitchFamily="18" charset="0"/>
                <a:cs typeface="Times New Roman" pitchFamily="18" charset="0"/>
              </a:rPr>
              <a:t>Jerarquías de Especialización/Generalización</a:t>
            </a:r>
            <a:endParaRPr lang="es-ES" sz="1400" dirty="0">
              <a:latin typeface="Times New Roman" pitchFamily="18" charset="0"/>
            </a:endParaRPr>
          </a:p>
          <a:p>
            <a:pPr marL="0" marR="0" lvl="1" indent="0" algn="l" defTabSz="914400" rtl="0" eaLnBrk="1" fontAlgn="base" latinLnBrk="0" hangingPunct="1">
              <a:lnSpc>
                <a:spcPct val="80000"/>
              </a:lnSpc>
              <a:spcBef>
                <a:spcPct val="30000"/>
              </a:spcBef>
              <a:spcAft>
                <a:spcPct val="0"/>
              </a:spcAft>
              <a:buClrTx/>
              <a:buSzTx/>
              <a:buFontTx/>
              <a:buNone/>
              <a:tabLst/>
              <a:defRPr/>
            </a:pPr>
            <a:r>
              <a:rPr lang="es-ES" sz="1400" dirty="0">
                <a:latin typeface="Times New Roman" pitchFamily="18" charset="0"/>
              </a:rPr>
              <a:t>En el ejemplo,  el supertipo VEHICULO posee los atributos que son comunes a los subtipos de camiones (CAMION) y remolque  (REMOLQUE). En este caso solo el subtipo CAMION posee atributos particulares. Si un subtipo no posee atributos, de igual forma se debe graficar en el Modelo. Los atributos del supertipo serán heredados por cada subtipo.</a:t>
            </a:r>
            <a:endParaRPr lang="es-MX" sz="1400" i="1" dirty="0">
              <a:latin typeface="Times New Roman"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7</a:t>
            </a:fld>
            <a:endParaRPr lang="es-CL" dirty="0"/>
          </a:p>
        </p:txBody>
      </p:sp>
    </p:spTree>
    <p:extLst>
      <p:ext uri="{BB962C8B-B14F-4D97-AF65-F5344CB8AC3E}">
        <p14:creationId xmlns:p14="http://schemas.microsoft.com/office/powerpoint/2010/main" val="70686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1" indent="0" algn="l" defTabSz="914400" rtl="0" eaLnBrk="1" fontAlgn="base" latinLnBrk="0" hangingPunct="1">
              <a:lnSpc>
                <a:spcPct val="80000"/>
              </a:lnSpc>
              <a:spcBef>
                <a:spcPct val="30000"/>
              </a:spcBef>
              <a:spcAft>
                <a:spcPct val="0"/>
              </a:spcAft>
              <a:buClrTx/>
              <a:buSzTx/>
              <a:buFontTx/>
              <a:buNone/>
              <a:tabLst/>
              <a:defRPr/>
            </a:pPr>
            <a:r>
              <a:rPr lang="es-ES" sz="1400" b="1" dirty="0">
                <a:latin typeface="Times New Roman" pitchFamily="18" charset="0"/>
                <a:cs typeface="Times New Roman" pitchFamily="18" charset="0"/>
              </a:rPr>
              <a:t>Jerarquías de Especialización/Generalización</a:t>
            </a:r>
            <a:endParaRPr lang="es-ES" sz="1400" dirty="0">
              <a:latin typeface="Times New Roman" pitchFamily="18" charset="0"/>
            </a:endParaRPr>
          </a:p>
          <a:p>
            <a:pPr marL="0" marR="0" lvl="1" indent="0" algn="l" defTabSz="914400" rtl="0" eaLnBrk="1" fontAlgn="base" latinLnBrk="0" hangingPunct="1">
              <a:lnSpc>
                <a:spcPct val="80000"/>
              </a:lnSpc>
              <a:spcBef>
                <a:spcPct val="30000"/>
              </a:spcBef>
              <a:spcAft>
                <a:spcPct val="0"/>
              </a:spcAft>
              <a:buClrTx/>
              <a:buSzTx/>
              <a:buFontTx/>
              <a:buNone/>
              <a:tabLst/>
              <a:defRPr/>
            </a:pPr>
            <a:r>
              <a:rPr lang="es-ES" sz="1400" dirty="0">
                <a:latin typeface="Times New Roman" pitchFamily="18" charset="0"/>
              </a:rPr>
              <a:t>En el ejemplo, el supertipo EMPLEADO posee los subtipos de empleados contratados como profesor (PROFESOR) y empleados que trabajan en labores administrativas  (ADMINISTRATIVO). Ambos empleados pueden tener cargas familiares pero sólo el empleado PROFESOR puede dictar asignaturas. </a:t>
            </a:r>
            <a:endParaRPr lang="es-MX" sz="1400" dirty="0">
              <a:latin typeface="Times New Roman"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8</a:t>
            </a:fld>
            <a:endParaRPr lang="es-CL" dirty="0"/>
          </a:p>
        </p:txBody>
      </p:sp>
    </p:spTree>
    <p:extLst>
      <p:ext uri="{BB962C8B-B14F-4D97-AF65-F5344CB8AC3E}">
        <p14:creationId xmlns:p14="http://schemas.microsoft.com/office/powerpoint/2010/main" val="1534293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609600" indent="-609600" algn="just" eaLnBrk="1" hangingPunct="1">
              <a:lnSpc>
                <a:spcPct val="80000"/>
              </a:lnSpc>
            </a:pPr>
            <a:r>
              <a:rPr lang="es-ES" sz="1400" b="1" dirty="0">
                <a:latin typeface="Times New Roman" pitchFamily="18" charset="0"/>
              </a:rPr>
              <a:t>Relaciones de Exclusividad</a:t>
            </a:r>
          </a:p>
          <a:p>
            <a:pPr marL="609600" indent="-609600" algn="just" eaLnBrk="1" hangingPunct="1">
              <a:lnSpc>
                <a:spcPct val="80000"/>
              </a:lnSpc>
              <a:buFont typeface="Wingdings" panose="05000000000000000000" pitchFamily="2" charset="2"/>
              <a:buChar char="§"/>
            </a:pPr>
            <a:r>
              <a:rPr lang="es-ES" sz="1400" dirty="0">
                <a:latin typeface="Times New Roman" pitchFamily="18" charset="0"/>
              </a:rPr>
              <a:t>Dos o más relaciones son exclusivas respecto de una entidad que participa en ambas relaciones, sí </a:t>
            </a:r>
            <a:r>
              <a:rPr lang="es-ES" sz="1400" b="1" dirty="0">
                <a:latin typeface="Times New Roman" pitchFamily="18" charset="0"/>
              </a:rPr>
              <a:t>cada instancia de la entidad sólo puede participar en una de las relaciones.</a:t>
            </a:r>
            <a:r>
              <a:rPr lang="es-ES" sz="1400" dirty="0">
                <a:latin typeface="Times New Roman" pitchFamily="18" charset="0"/>
              </a:rPr>
              <a:t> Se representa a través de un </a:t>
            </a:r>
            <a:r>
              <a:rPr lang="es-ES" sz="1400" b="1" dirty="0">
                <a:latin typeface="Times New Roman" pitchFamily="18" charset="0"/>
              </a:rPr>
              <a:t>arco</a:t>
            </a:r>
            <a:r>
              <a:rPr lang="es-ES" sz="1400" dirty="0">
                <a:latin typeface="Times New Roman" pitchFamily="18" charset="0"/>
              </a:rPr>
              <a:t>.</a:t>
            </a:r>
            <a:endParaRPr lang="es-CL" sz="1400" dirty="0">
              <a:latin typeface="Times New Roman" pitchFamily="18" charset="0"/>
            </a:endParaRPr>
          </a:p>
          <a:p>
            <a:pPr marL="609600" indent="-609600" algn="just">
              <a:buFont typeface="Wingdings" panose="05000000000000000000" pitchFamily="2" charset="2"/>
              <a:buChar char="§"/>
            </a:pPr>
            <a:r>
              <a:rPr lang="es-ES" sz="1400" dirty="0">
                <a:latin typeface="Times New Roman" pitchFamily="18" charset="0"/>
              </a:rPr>
              <a:t>Dos o más relaciones son de exclusividad cuando cada ejemplar de una entidad sólo pueda combinarse con un sólo ejemplar de las entidades restantes.</a:t>
            </a:r>
          </a:p>
          <a:p>
            <a:pPr marL="609600" indent="-609600">
              <a:buFont typeface="Wingdings" panose="05000000000000000000" pitchFamily="2" charset="2"/>
              <a:buChar char="§"/>
            </a:pPr>
            <a:r>
              <a:rPr lang="es-CL" sz="1400" dirty="0">
                <a:latin typeface="Times New Roman" pitchFamily="18" charset="0"/>
              </a:rPr>
              <a:t>Las características </a:t>
            </a:r>
            <a:r>
              <a:rPr lang="es-ES" sz="1400" dirty="0">
                <a:latin typeface="Times New Roman" pitchFamily="18" charset="0"/>
              </a:rPr>
              <a:t>que existen en las relaciones exclusivas son:</a:t>
            </a:r>
          </a:p>
          <a:p>
            <a:pPr marL="1066800" lvl="1" indent="-609600">
              <a:buFont typeface="Courier New" panose="02070309020205020404" pitchFamily="49" charset="0"/>
              <a:buChar char="o"/>
            </a:pPr>
            <a:r>
              <a:rPr lang="es-ES" sz="1400" dirty="0">
                <a:latin typeface="Times New Roman" pitchFamily="18" charset="0"/>
              </a:rPr>
              <a:t>Las </a:t>
            </a:r>
            <a:r>
              <a:rPr lang="es-ES" sz="1200" dirty="0">
                <a:latin typeface="Times New Roman" pitchFamily="18" charset="0"/>
              </a:rPr>
              <a:t>relaciones exclusivas con frecuencia tienen el mismo nombre de la relación.</a:t>
            </a:r>
          </a:p>
          <a:p>
            <a:pPr marL="1066800" lvl="1" indent="-609600">
              <a:buFont typeface="Courier New" panose="02070309020205020404" pitchFamily="49" charset="0"/>
              <a:buChar char="o"/>
            </a:pPr>
            <a:r>
              <a:rPr lang="es-ES" sz="1200" dirty="0">
                <a:latin typeface="Times New Roman" pitchFamily="18" charset="0"/>
              </a:rPr>
              <a:t>Las relaciones exclusivas deben ser completamente obligatorias o completamente opcionales. </a:t>
            </a:r>
            <a:endParaRPr lang="es-MX" sz="1050" b="1" dirty="0">
              <a:latin typeface="Times New Roman" pitchFamily="18" charset="0"/>
            </a:endParaRPr>
          </a:p>
          <a:p>
            <a:pPr marL="609600" indent="-609600" algn="just" eaLnBrk="1" hangingPunct="1">
              <a:lnSpc>
                <a:spcPct val="80000"/>
              </a:lnSpc>
            </a:pPr>
            <a:r>
              <a:rPr lang="es-MX" sz="1400" dirty="0">
                <a:latin typeface="Times New Roman" pitchFamily="18" charset="0"/>
              </a:rPr>
              <a:t>Ejemplos de Relaciones Exclusivas:</a:t>
            </a:r>
          </a:p>
          <a:p>
            <a:pPr marL="285750" indent="-285750" algn="just" eaLnBrk="1" hangingPunct="1">
              <a:lnSpc>
                <a:spcPct val="80000"/>
              </a:lnSpc>
              <a:buFont typeface="Wingdings" panose="05000000000000000000" pitchFamily="2" charset="2"/>
              <a:buChar char="§"/>
            </a:pPr>
            <a:r>
              <a:rPr lang="es-MX" sz="1400" dirty="0">
                <a:latin typeface="Times New Roman" pitchFamily="18" charset="0"/>
              </a:rPr>
              <a:t>Un C</a:t>
            </a:r>
            <a:r>
              <a:rPr lang="es-MX" sz="1200" dirty="0">
                <a:latin typeface="Times New Roman" pitchFamily="18" charset="0"/>
              </a:rPr>
              <a:t>ONTRATO de arriendo en particular corresponde a  una  EMPRESA o a una PERSONA, pero el mismo contrato no puede ser efectuado por ambos a la vez.</a:t>
            </a:r>
          </a:p>
          <a:p>
            <a:pPr marL="285750" indent="-285750" algn="just" eaLnBrk="1" hangingPunct="1">
              <a:lnSpc>
                <a:spcPct val="80000"/>
              </a:lnSpc>
              <a:buFont typeface="Wingdings" panose="05000000000000000000" pitchFamily="2" charset="2"/>
              <a:buChar char="§"/>
            </a:pPr>
            <a:r>
              <a:rPr lang="es-MX" sz="1200" dirty="0">
                <a:latin typeface="Times New Roman" pitchFamily="18" charset="0"/>
              </a:rPr>
              <a:t>Una TAREA en particular es encargada a un EMPLEADO DE PLANTA o a EMPLEADO A HONORARIOS, pero no ambos a la vez.</a:t>
            </a: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9</a:t>
            </a:fld>
            <a:endParaRPr lang="es-CL" dirty="0"/>
          </a:p>
        </p:txBody>
      </p:sp>
    </p:spTree>
    <p:extLst>
      <p:ext uri="{BB962C8B-B14F-4D97-AF65-F5344CB8AC3E}">
        <p14:creationId xmlns:p14="http://schemas.microsoft.com/office/powerpoint/2010/main" val="1647226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80000"/>
              </a:lnSpc>
              <a:spcBef>
                <a:spcPts val="0"/>
              </a:spcBef>
              <a:spcAft>
                <a:spcPts val="0"/>
              </a:spcAft>
              <a:buClrTx/>
              <a:buSzTx/>
              <a:buFontTx/>
              <a:buNone/>
              <a:tabLst/>
              <a:defRPr/>
            </a:pPr>
            <a:r>
              <a:rPr lang="es-ES" sz="1100" b="1" dirty="0">
                <a:latin typeface="Times New Roman" pitchFamily="18" charset="0"/>
              </a:rPr>
              <a:t>Relaciones de Exclusividad</a:t>
            </a:r>
          </a:p>
          <a:p>
            <a:pPr marL="171450" indent="-171450" eaLnBrk="1" hangingPunct="1">
              <a:lnSpc>
                <a:spcPct val="80000"/>
              </a:lnSpc>
              <a:buFont typeface="Wingdings" panose="05000000000000000000" pitchFamily="2" charset="2"/>
              <a:buChar char="§"/>
            </a:pPr>
            <a:r>
              <a:rPr lang="es-MX" sz="1100" b="0" dirty="0">
                <a:latin typeface="Times New Roman" pitchFamily="18" charset="0"/>
              </a:rPr>
              <a:t>En</a:t>
            </a:r>
            <a:r>
              <a:rPr lang="es-MX" sz="1100" b="0" baseline="0" dirty="0">
                <a:latin typeface="Times New Roman" pitchFamily="18" charset="0"/>
              </a:rPr>
              <a:t> el primer </a:t>
            </a:r>
            <a:r>
              <a:rPr lang="es-MX" sz="1400" dirty="0">
                <a:latin typeface="Times New Roman" pitchFamily="18" charset="0"/>
              </a:rPr>
              <a:t>ejemplo,  los  proyectos que se efectúan en una empresa pueden  ser encargados a una empresa externa o a los empleados de planta de la propia empresa pero no a ambos a la vez.</a:t>
            </a:r>
          </a:p>
          <a:p>
            <a:pPr marL="171450" indent="-171450" eaLnBrk="1" hangingPunct="1">
              <a:lnSpc>
                <a:spcPct val="80000"/>
              </a:lnSpc>
              <a:buFont typeface="Wingdings" panose="05000000000000000000" pitchFamily="2" charset="2"/>
              <a:buChar char="§"/>
            </a:pPr>
            <a:r>
              <a:rPr lang="es-MX" sz="1400" dirty="0">
                <a:latin typeface="Times New Roman" pitchFamily="18" charset="0"/>
              </a:rPr>
              <a:t>En el segundo </a:t>
            </a:r>
            <a:r>
              <a:rPr lang="es-CL" sz="1400" dirty="0">
                <a:latin typeface="Times New Roman" pitchFamily="18" charset="0"/>
              </a:rPr>
              <a:t>ejemplo, los usuarios (supertipo) de una biblioteca pueden ser estudiantes (subtipo) y funcionarios (subtipo).  Los usuarios se pueden registrar como funcionarios o como estudiantes, no ambos.</a:t>
            </a:r>
            <a:endParaRPr lang="es-MX" sz="1400" b="1" i="1" dirty="0">
              <a:latin typeface="Times New Roman" pitchFamily="18" charset="0"/>
            </a:endParaRPr>
          </a:p>
          <a:p>
            <a:endParaRPr lang="es-CL" dirty="0"/>
          </a:p>
        </p:txBody>
      </p:sp>
      <p:sp>
        <p:nvSpPr>
          <p:cNvPr id="4" name="Marcador de número de diapositiva 3"/>
          <p:cNvSpPr>
            <a:spLocks noGrp="1"/>
          </p:cNvSpPr>
          <p:nvPr>
            <p:ph type="sldNum" sz="quarter" idx="5"/>
          </p:nvPr>
        </p:nvSpPr>
        <p:spPr/>
        <p:txBody>
          <a:bodyPr/>
          <a:lstStyle/>
          <a:p>
            <a:fld id="{5D659065-A502-484F-9571-FD65F64D5B58}" type="slidenum">
              <a:rPr lang="es-CL" smtClean="0"/>
              <a:t>10</a:t>
            </a:fld>
            <a:endParaRPr lang="es-CL" dirty="0"/>
          </a:p>
        </p:txBody>
      </p:sp>
    </p:spTree>
    <p:extLst>
      <p:ext uri="{BB962C8B-B14F-4D97-AF65-F5344CB8AC3E}">
        <p14:creationId xmlns:p14="http://schemas.microsoft.com/office/powerpoint/2010/main" val="2878889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96F3445F-D772-5243-A7D6-03077CD255FB}" type="datetimeFigureOut">
              <a:rPr lang="es-ES_tradnl" smtClean="0"/>
              <a:pPr/>
              <a:t>26/04/2022</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a:t>
            </a:fld>
            <a:endParaRPr lang="es-ES_tradnl" dirty="0"/>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96F3445F-D772-5243-A7D6-03077CD255FB}" type="datetimeFigureOut">
              <a:rPr lang="es-ES_tradnl" smtClean="0"/>
              <a:pPr/>
              <a:t>26/04/2022</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a:t>
            </a:fld>
            <a:endParaRPr lang="es-ES_tradnl"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8" name="Imagen 7" descr="logo.jpg"/>
          <p:cNvPicPr>
            <a:picLocks noChangeAspect="1"/>
          </p:cNvPicPr>
          <p:nvPr userDrawn="1"/>
        </p:nvPicPr>
        <p:blipFill>
          <a:blip r:embed="rId3"/>
          <a:stretch>
            <a:fillRect/>
          </a:stretch>
        </p:blipFill>
        <p:spPr>
          <a:xfrm>
            <a:off x="955129" y="2294863"/>
            <a:ext cx="4720458" cy="1057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a:solidFill>
                  <a:srgbClr val="2871B4"/>
                </a:solidFill>
                <a:latin typeface="Myriad Pro"/>
                <a:cs typeface="Myriad Pro"/>
              </a:rPr>
              <a:t>16</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26/04/2022</a:t>
            </a:fld>
            <a:endParaRPr lang="es-ES_tradnl" dirty="0"/>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a:t>
            </a:fld>
            <a:endParaRPr lang="es-ES_tradnl"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onsultoria-estrategica.blogspot.com/2005/03/fines-y-objetivos.html"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750811" y="3694012"/>
            <a:ext cx="3416742" cy="1815882"/>
          </a:xfrm>
          <a:prstGeom prst="rect">
            <a:avLst/>
          </a:prstGeom>
        </p:spPr>
        <p:txBody>
          <a:bodyPr wrap="square">
            <a:spAutoFit/>
          </a:bodyPr>
          <a:lstStyle/>
          <a:p>
            <a:pPr algn="ctr"/>
            <a:r>
              <a:rPr lang="es-ES" sz="2800" b="1" dirty="0">
                <a:latin typeface="Calibri" pitchFamily="34" charset="0"/>
              </a:rPr>
              <a:t>MODELO ENTIDAD RELACIÓN EXTENDIDO</a:t>
            </a:r>
          </a:p>
          <a:p>
            <a:pPr algn="ctr"/>
            <a:r>
              <a:rPr lang="es-ES" sz="2800" b="1" dirty="0">
                <a:latin typeface="Calibri" pitchFamily="34" charset="0"/>
              </a:rPr>
              <a:t>(MERE)</a:t>
            </a:r>
            <a:endParaRPr lang="es-CL" sz="2800" b="1" dirty="0">
              <a:latin typeface="Calibri" pitchFamily="34" charset="0"/>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313895" y="579441"/>
            <a:ext cx="6905430" cy="523220"/>
          </a:xfrm>
          <a:prstGeom prst="rect">
            <a:avLst/>
          </a:prstGeom>
          <a:noFill/>
        </p:spPr>
        <p:txBody>
          <a:bodyPr wrap="square" rtlCol="0">
            <a:spAutoFit/>
          </a:bodyPr>
          <a:lstStyle/>
          <a:p>
            <a:pPr algn="r"/>
            <a:r>
              <a:rPr lang="es-419" sz="2800" dirty="0">
                <a:solidFill>
                  <a:srgbClr val="FFFFFF"/>
                </a:solidFill>
              </a:rPr>
              <a:t>Relaciones de Exclusividad</a:t>
            </a:r>
            <a:endParaRPr lang="es-ES_tradnl" sz="2800" dirty="0">
              <a:solidFill>
                <a:srgbClr val="FFFFFF"/>
              </a:solidFill>
            </a:endParaRPr>
          </a:p>
        </p:txBody>
      </p:sp>
      <p:sp>
        <p:nvSpPr>
          <p:cNvPr id="10" name="CuadroTexto 9">
            <a:extLst>
              <a:ext uri="{FF2B5EF4-FFF2-40B4-BE49-F238E27FC236}">
                <a16:creationId xmlns:a16="http://schemas.microsoft.com/office/drawing/2014/main" id="{75A35140-AB8A-4422-A7B4-9390C6AE3C6A}"/>
              </a:ext>
            </a:extLst>
          </p:cNvPr>
          <p:cNvSpPr txBox="1"/>
          <p:nvPr/>
        </p:nvSpPr>
        <p:spPr>
          <a:xfrm>
            <a:off x="895739" y="1329393"/>
            <a:ext cx="5776366" cy="590931"/>
          </a:xfrm>
          <a:prstGeom prst="rect">
            <a:avLst/>
          </a:prstGeom>
          <a:noFill/>
        </p:spPr>
        <p:txBody>
          <a:bodyPr wrap="square">
            <a:spAutoFit/>
          </a:bodyPr>
          <a:lstStyle/>
          <a:p>
            <a:pPr marL="609600" indent="-609600" algn="just" eaLnBrk="1" hangingPunct="1">
              <a:lnSpc>
                <a:spcPct val="80000"/>
              </a:lnSpc>
              <a:buFont typeface="Wingdings" panose="05000000000000000000" pitchFamily="2" charset="2"/>
              <a:buChar char="§"/>
            </a:pPr>
            <a:r>
              <a:rPr lang="es-MX" dirty="0">
                <a:latin typeface="Arial" panose="020B0604020202020204" pitchFamily="34" charset="0"/>
                <a:cs typeface="Arial" panose="020B0604020202020204" pitchFamily="34" charset="0"/>
              </a:rPr>
              <a:t>Ejemplos de Relaciones Exclusivas</a:t>
            </a:r>
          </a:p>
          <a:p>
            <a:pPr marL="609600" indent="-609600" algn="just"/>
            <a:endParaRPr lang="es-MX" dirty="0">
              <a:latin typeface="Arial" panose="020B0604020202020204" pitchFamily="34" charset="0"/>
              <a:cs typeface="Arial" panose="020B0604020202020204" pitchFamily="34" charset="0"/>
            </a:endParaRPr>
          </a:p>
        </p:txBody>
      </p:sp>
      <p:pic>
        <p:nvPicPr>
          <p:cNvPr id="7" name="Picture 7" descr="Screenshot - 11-09-2012 , 09_29_11">
            <a:extLst>
              <a:ext uri="{FF2B5EF4-FFF2-40B4-BE49-F238E27FC236}">
                <a16:creationId xmlns:a16="http://schemas.microsoft.com/office/drawing/2014/main" id="{2E020CFC-140B-4CA1-B065-C19EBBFF11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7006" y="1624858"/>
            <a:ext cx="5286067" cy="20127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Screenshot - 10-09-2012 , 11_05_18">
            <a:extLst>
              <a:ext uri="{FF2B5EF4-FFF2-40B4-BE49-F238E27FC236}">
                <a16:creationId xmlns:a16="http://schemas.microsoft.com/office/drawing/2014/main" id="{9F2F5155-28A2-4880-A7A8-68D7A41C69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279" y="3567927"/>
            <a:ext cx="4750095" cy="2710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634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Resumen de la Clase</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15888" y="1445383"/>
            <a:ext cx="8145194" cy="867930"/>
          </a:xfrm>
          <a:prstGeom prst="rect">
            <a:avLst/>
          </a:prstGeom>
          <a:noFill/>
        </p:spPr>
        <p:txBody>
          <a:bodyPr wrap="square" rtlCol="0">
            <a:spAutoFit/>
          </a:bodyPr>
          <a:lstStyle/>
          <a:p>
            <a:pPr marL="342900" indent="-342900" algn="just">
              <a:lnSpc>
                <a:spcPct val="90000"/>
              </a:lnSpc>
              <a:buFont typeface="Wingdings" panose="05000000000000000000" pitchFamily="2" charset="2"/>
              <a:buChar char="§"/>
            </a:pPr>
            <a:r>
              <a:rPr lang="es-CL" dirty="0">
                <a:latin typeface="Arial" panose="020B0604020202020204" pitchFamily="34" charset="0"/>
                <a:cs typeface="Arial" panose="020B0604020202020204" pitchFamily="34" charset="0"/>
              </a:rPr>
              <a:t>Se explicaron las extensiones del MER:</a:t>
            </a:r>
          </a:p>
          <a:p>
            <a:pPr marL="742950" lvl="1" indent="-285750" algn="just">
              <a:lnSpc>
                <a:spcPct val="90000"/>
              </a:lnSpc>
              <a:buFont typeface="Courier New" panose="02070309020205020404" pitchFamily="49" charset="0"/>
              <a:buChar char="o"/>
            </a:pPr>
            <a:r>
              <a:rPr lang="es-CL" dirty="0">
                <a:latin typeface="Arial" panose="020B0604020202020204" pitchFamily="34" charset="0"/>
                <a:cs typeface="Arial" panose="020B0604020202020204" pitchFamily="34" charset="0"/>
              </a:rPr>
              <a:t>Jerarquías de Especialización/Generalización y Herencia de Atributos.</a:t>
            </a:r>
          </a:p>
          <a:p>
            <a:pPr marL="742950" lvl="1" indent="-285750" algn="just">
              <a:lnSpc>
                <a:spcPct val="90000"/>
              </a:lnSpc>
              <a:buFont typeface="Courier New" panose="02070309020205020404" pitchFamily="49" charset="0"/>
              <a:buChar char="o"/>
            </a:pPr>
            <a:r>
              <a:rPr lang="es-CL" dirty="0">
                <a:latin typeface="Arial" panose="020B0604020202020204" pitchFamily="34" charset="0"/>
                <a:cs typeface="Arial" panose="020B0604020202020204" pitchFamily="34" charset="0"/>
              </a:rPr>
              <a:t>Relaciones Exclusivas.</a:t>
            </a:r>
          </a:p>
        </p:txBody>
      </p:sp>
      <p:pic>
        <p:nvPicPr>
          <p:cNvPr id="5" name="Picture 2" descr="http://1.bp.blogspot.com/_RqJDNYG54ms/Sw8Xel4RxEI/AAAAAAAAAAM/YsM0M1Y291A/s320/20080616-20080614-Trab%2520cooperativo.jpg">
            <a:extLst>
              <a:ext uri="{FF2B5EF4-FFF2-40B4-BE49-F238E27FC236}">
                <a16:creationId xmlns:a16="http://schemas.microsoft.com/office/drawing/2014/main" id="{90DFE86D-A36B-4468-9AF4-ADD99339E65E}"/>
              </a:ext>
            </a:extLst>
          </p:cNvPr>
          <p:cNvPicPr>
            <a:picLocks noChangeAspect="1" noChangeArrowheads="1"/>
          </p:cNvPicPr>
          <p:nvPr/>
        </p:nvPicPr>
        <p:blipFill>
          <a:blip r:embed="rId2" cstate="print"/>
          <a:srcRect/>
          <a:stretch>
            <a:fillRect/>
          </a:stretch>
        </p:blipFill>
        <p:spPr bwMode="auto">
          <a:xfrm>
            <a:off x="6498634" y="4347877"/>
            <a:ext cx="2129478" cy="2129479"/>
          </a:xfrm>
          <a:prstGeom prst="rect">
            <a:avLst/>
          </a:prstGeom>
          <a:noFill/>
        </p:spPr>
      </p:pic>
    </p:spTree>
    <p:extLst>
      <p:ext uri="{BB962C8B-B14F-4D97-AF65-F5344CB8AC3E}">
        <p14:creationId xmlns:p14="http://schemas.microsoft.com/office/powerpoint/2010/main" val="37268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472299" y="579441"/>
            <a:ext cx="3747026" cy="523220"/>
          </a:xfrm>
          <a:prstGeom prst="rect">
            <a:avLst/>
          </a:prstGeom>
          <a:noFill/>
        </p:spPr>
        <p:txBody>
          <a:bodyPr wrap="square" rtlCol="0">
            <a:spAutoFit/>
          </a:bodyPr>
          <a:lstStyle/>
          <a:p>
            <a:pPr algn="r"/>
            <a:r>
              <a:rPr lang="es-419" sz="2800" dirty="0">
                <a:solidFill>
                  <a:srgbClr val="FFFFFF"/>
                </a:solidFill>
              </a:rPr>
              <a:t>Objetivos de la Clase</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1" y="1893058"/>
            <a:ext cx="8145194" cy="1117229"/>
          </a:xfrm>
          <a:prstGeom prst="rect">
            <a:avLst/>
          </a:prstGeom>
          <a:noFill/>
        </p:spPr>
        <p:txBody>
          <a:bodyPr wrap="square" rtlCol="0">
            <a:spAutoFit/>
          </a:bodyPr>
          <a:lstStyle/>
          <a:p>
            <a:pPr marL="342900" indent="-342900" algn="just">
              <a:lnSpc>
                <a:spcPct val="90000"/>
              </a:lnSpc>
              <a:buFont typeface="Wingdings" panose="05000000000000000000" pitchFamily="2" charset="2"/>
              <a:buChar char="§"/>
            </a:pPr>
            <a:r>
              <a:rPr lang="es-CL" sz="2000" dirty="0">
                <a:latin typeface="Arial" panose="020B0604020202020204" pitchFamily="34" charset="0"/>
                <a:cs typeface="Arial" panose="020B0604020202020204" pitchFamily="34" charset="0"/>
              </a:rPr>
              <a:t>Conocer las extensiones del MER:</a:t>
            </a:r>
          </a:p>
          <a:p>
            <a:pPr marL="800100" lvl="1" indent="-342900" algn="just">
              <a:lnSpc>
                <a:spcPct val="90000"/>
              </a:lnSpc>
              <a:buFont typeface="Courier New" panose="02070309020205020404" pitchFamily="49" charset="0"/>
              <a:buChar char="o"/>
            </a:pPr>
            <a:r>
              <a:rPr lang="es-CL" dirty="0">
                <a:latin typeface="Arial" panose="020B0604020202020204" pitchFamily="34" charset="0"/>
                <a:cs typeface="Arial" panose="020B0604020202020204" pitchFamily="34" charset="0"/>
              </a:rPr>
              <a:t>Jerarquías de Especialización/Generalización y Herencia de Atributos.</a:t>
            </a:r>
          </a:p>
          <a:p>
            <a:pPr marL="800100" lvl="1" indent="-342900" algn="just">
              <a:lnSpc>
                <a:spcPct val="90000"/>
              </a:lnSpc>
              <a:buFont typeface="Courier New" panose="02070309020205020404" pitchFamily="49" charset="0"/>
              <a:buChar char="o"/>
            </a:pPr>
            <a:r>
              <a:rPr lang="es-CL" sz="1800" dirty="0">
                <a:latin typeface="Arial" panose="020B0604020202020204" pitchFamily="34" charset="0"/>
                <a:cs typeface="Arial" panose="020B0604020202020204" pitchFamily="34" charset="0"/>
              </a:rPr>
              <a:t>Relaciones Exclusivas.</a:t>
            </a:r>
          </a:p>
          <a:p>
            <a:pPr marL="800100" lvl="1" indent="-342900" algn="just">
              <a:lnSpc>
                <a:spcPct val="90000"/>
              </a:lnSpc>
              <a:buFont typeface="Courier New" panose="02070309020205020404" pitchFamily="49" charset="0"/>
              <a:buChar char="o"/>
            </a:pPr>
            <a:r>
              <a:rPr lang="es-CL" dirty="0">
                <a:latin typeface="Arial" panose="020B0604020202020204" pitchFamily="34" charset="0"/>
                <a:cs typeface="Arial" panose="020B0604020202020204" pitchFamily="34" charset="0"/>
              </a:rPr>
              <a:t>Relaciones Intransferibles.</a:t>
            </a:r>
            <a:endParaRPr lang="es-CL" sz="1800" dirty="0">
              <a:latin typeface="Arial" panose="020B0604020202020204" pitchFamily="34" charset="0"/>
              <a:cs typeface="Arial" panose="020B0604020202020204" pitchFamily="34" charset="0"/>
            </a:endParaRPr>
          </a:p>
        </p:txBody>
      </p:sp>
      <p:pic>
        <p:nvPicPr>
          <p:cNvPr id="8" name="Imagen 7" descr="Icono&#10;&#10;Descripción generada automáticamente">
            <a:extLst>
              <a:ext uri="{FF2B5EF4-FFF2-40B4-BE49-F238E27FC236}">
                <a16:creationId xmlns:a16="http://schemas.microsoft.com/office/drawing/2014/main" id="{79CA5C71-61FD-4C9F-81BD-E2BDED1DDE0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84884" y="3872197"/>
            <a:ext cx="2173365" cy="20212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672179" y="579441"/>
            <a:ext cx="5547146" cy="523220"/>
          </a:xfrm>
          <a:prstGeom prst="rect">
            <a:avLst/>
          </a:prstGeom>
          <a:noFill/>
        </p:spPr>
        <p:txBody>
          <a:bodyPr wrap="square" rtlCol="0">
            <a:spAutoFit/>
          </a:bodyPr>
          <a:lstStyle/>
          <a:p>
            <a:pPr algn="r"/>
            <a:r>
              <a:rPr lang="es-419" sz="2800" dirty="0">
                <a:solidFill>
                  <a:srgbClr val="FFFFFF"/>
                </a:solidFill>
              </a:rPr>
              <a:t>Modelo Entidad-Relación Extendido</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2" y="1574768"/>
            <a:ext cx="8013036" cy="1252651"/>
          </a:xfrm>
          <a:prstGeom prst="rect">
            <a:avLst/>
          </a:prstGeom>
          <a:noFill/>
        </p:spPr>
        <p:txBody>
          <a:bodyPr wrap="square" rtlCol="0">
            <a:spAutoFit/>
          </a:bodyPr>
          <a:lstStyle/>
          <a:p>
            <a:pPr marL="609600" indent="-609600" algn="just">
              <a:lnSpc>
                <a:spcPct val="80000"/>
              </a:lnSpc>
              <a:buFont typeface="Wingdings" panose="05000000000000000000" pitchFamily="2" charset="2"/>
              <a:buChar char="§"/>
            </a:pPr>
            <a:r>
              <a:rPr lang="es-ES" dirty="0">
                <a:latin typeface="Arial" panose="020B0604020202020204" pitchFamily="34" charset="0"/>
                <a:cs typeface="Arial" panose="020B0604020202020204" pitchFamily="34" charset="0"/>
              </a:rPr>
              <a:t>El MERE permite representar:</a:t>
            </a:r>
          </a:p>
          <a:p>
            <a:pPr marL="1066800" lvl="1" indent="-609600" algn="just">
              <a:lnSpc>
                <a:spcPct val="80000"/>
              </a:lnSpc>
              <a:buFont typeface="Courier New" panose="02070309020205020404" pitchFamily="49" charset="0"/>
              <a:buChar char="o"/>
            </a:pPr>
            <a:r>
              <a:rPr lang="es-ES" b="1" dirty="0">
                <a:latin typeface="Arial" panose="020B0604020202020204" pitchFamily="34" charset="0"/>
                <a:cs typeface="Arial" panose="020B0604020202020204" pitchFamily="34" charset="0"/>
              </a:rPr>
              <a:t>Jerarquías</a:t>
            </a:r>
            <a:r>
              <a:rPr lang="es-ES" dirty="0">
                <a:latin typeface="Arial" panose="020B0604020202020204" pitchFamily="34" charset="0"/>
                <a:cs typeface="Arial" panose="020B0604020202020204" pitchFamily="34" charset="0"/>
              </a:rPr>
              <a:t> de </a:t>
            </a:r>
            <a:r>
              <a:rPr lang="es-ES" b="1" dirty="0">
                <a:latin typeface="Arial" panose="020B0604020202020204" pitchFamily="34" charset="0"/>
                <a:cs typeface="Arial" panose="020B0604020202020204" pitchFamily="34" charset="0"/>
              </a:rPr>
              <a:t>Especialización/Generalización.</a:t>
            </a:r>
          </a:p>
          <a:p>
            <a:pPr marL="1066800" lvl="1" indent="-609600" algn="just">
              <a:lnSpc>
                <a:spcPct val="80000"/>
              </a:lnSpc>
              <a:buFont typeface="Courier New" panose="02070309020205020404" pitchFamily="49" charset="0"/>
              <a:buChar char="o"/>
            </a:pPr>
            <a:r>
              <a:rPr lang="es-ES" dirty="0">
                <a:latin typeface="Arial" panose="020B0604020202020204" pitchFamily="34" charset="0"/>
                <a:cs typeface="Arial" panose="020B0604020202020204" pitchFamily="34" charset="0"/>
              </a:rPr>
              <a:t>Restricciones de </a:t>
            </a:r>
            <a:r>
              <a:rPr lang="es-ES" b="1" dirty="0">
                <a:latin typeface="Arial" panose="020B0604020202020204" pitchFamily="34" charset="0"/>
                <a:cs typeface="Arial" panose="020B0604020202020204" pitchFamily="34" charset="0"/>
              </a:rPr>
              <a:t>Exclusividad.</a:t>
            </a:r>
          </a:p>
          <a:p>
            <a:pPr marL="1066800" lvl="1" indent="-609600" algn="just">
              <a:lnSpc>
                <a:spcPct val="80000"/>
              </a:lnSpc>
              <a:buFont typeface="Courier New" panose="02070309020205020404" pitchFamily="49" charset="0"/>
              <a:buChar char="o"/>
            </a:pPr>
            <a:r>
              <a:rPr lang="es-ES" b="1" dirty="0">
                <a:latin typeface="Arial" panose="020B0604020202020204" pitchFamily="34" charset="0"/>
                <a:cs typeface="Arial" panose="020B0604020202020204" pitchFamily="34" charset="0"/>
              </a:rPr>
              <a:t>Herencia</a:t>
            </a:r>
            <a:r>
              <a:rPr lang="es-ES" dirty="0">
                <a:latin typeface="Arial" panose="020B0604020202020204" pitchFamily="34" charset="0"/>
                <a:cs typeface="Arial" panose="020B0604020202020204" pitchFamily="34" charset="0"/>
              </a:rPr>
              <a:t> de atributos.</a:t>
            </a:r>
          </a:p>
          <a:p>
            <a:pPr marL="285750" indent="-285750" algn="just">
              <a:lnSpc>
                <a:spcPct val="90000"/>
              </a:lnSpc>
              <a:buFont typeface="Wingdings" panose="05000000000000000000" pitchFamily="2" charset="2"/>
              <a:buChar char="§"/>
            </a:pPr>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107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313895" y="579441"/>
            <a:ext cx="6905430" cy="523220"/>
          </a:xfrm>
          <a:prstGeom prst="rect">
            <a:avLst/>
          </a:prstGeom>
          <a:noFill/>
        </p:spPr>
        <p:txBody>
          <a:bodyPr wrap="square" rtlCol="0">
            <a:spAutoFit/>
          </a:bodyPr>
          <a:lstStyle/>
          <a:p>
            <a:pPr algn="r"/>
            <a:r>
              <a:rPr lang="es-419" sz="2800" dirty="0">
                <a:solidFill>
                  <a:srgbClr val="FFFFFF"/>
                </a:solidFill>
              </a:rPr>
              <a:t>Jerarquía de Especialización/Generalización</a:t>
            </a:r>
            <a:endParaRPr lang="es-ES_tradnl" sz="2800" dirty="0">
              <a:solidFill>
                <a:srgbClr val="FFFFFF"/>
              </a:solidFill>
            </a:endParaRPr>
          </a:p>
        </p:txBody>
      </p:sp>
      <p:sp>
        <p:nvSpPr>
          <p:cNvPr id="4" name="CuadroTexto 3">
            <a:extLst>
              <a:ext uri="{FF2B5EF4-FFF2-40B4-BE49-F238E27FC236}">
                <a16:creationId xmlns:a16="http://schemas.microsoft.com/office/drawing/2014/main" id="{7A93E5A9-FB2E-489D-BE64-F20A4EFCEF67}"/>
              </a:ext>
            </a:extLst>
          </p:cNvPr>
          <p:cNvSpPr txBox="1"/>
          <p:nvPr/>
        </p:nvSpPr>
        <p:spPr>
          <a:xfrm>
            <a:off x="598702" y="1574768"/>
            <a:ext cx="8013036" cy="1449628"/>
          </a:xfrm>
          <a:prstGeom prst="rect">
            <a:avLst/>
          </a:prstGeom>
          <a:noFill/>
        </p:spPr>
        <p:txBody>
          <a:bodyPr wrap="square" rtlCol="0">
            <a:spAutoFit/>
          </a:bodyPr>
          <a:lstStyle/>
          <a:p>
            <a:pPr marL="285750" indent="-285750" algn="just">
              <a:buFont typeface="Wingdings" panose="05000000000000000000" pitchFamily="2" charset="2"/>
              <a:buChar char="§"/>
            </a:pPr>
            <a:r>
              <a:rPr lang="es-MX" dirty="0">
                <a:latin typeface="Arial" panose="020B0604020202020204" pitchFamily="34" charset="0"/>
                <a:cs typeface="Arial" panose="020B0604020202020204" pitchFamily="34" charset="0"/>
              </a:rPr>
              <a:t>Sus conceptos básicos son: </a:t>
            </a:r>
          </a:p>
          <a:p>
            <a:pPr marL="1066800" lvl="1" indent="-609600" algn="just">
              <a:buFont typeface="Courier New" panose="02070309020205020404" pitchFamily="49" charset="0"/>
              <a:buChar char="o"/>
            </a:pPr>
            <a:r>
              <a:rPr lang="es-ES" b="1" dirty="0">
                <a:latin typeface="Arial" panose="020B0604020202020204" pitchFamily="34" charset="0"/>
                <a:cs typeface="Arial" panose="020B0604020202020204" pitchFamily="34" charset="0"/>
              </a:rPr>
              <a:t>Supertipo.</a:t>
            </a:r>
          </a:p>
          <a:p>
            <a:pPr marL="1066800" lvl="1" indent="-609600" algn="just">
              <a:buFont typeface="Courier New" panose="02070309020205020404" pitchFamily="49" charset="0"/>
              <a:buChar char="o"/>
            </a:pPr>
            <a:r>
              <a:rPr lang="es-ES" b="1" dirty="0">
                <a:latin typeface="Arial" panose="020B0604020202020204" pitchFamily="34" charset="0"/>
                <a:cs typeface="Arial" panose="020B0604020202020204" pitchFamily="34" charset="0"/>
              </a:rPr>
              <a:t>Subtipos.</a:t>
            </a:r>
          </a:p>
          <a:p>
            <a:pPr marL="1066800" lvl="1" indent="-609600" algn="just">
              <a:buFont typeface="Courier New" panose="02070309020205020404" pitchFamily="49" charset="0"/>
              <a:buChar char="o"/>
            </a:pPr>
            <a:r>
              <a:rPr lang="es-MX" b="1" dirty="0">
                <a:latin typeface="Arial" panose="020B0604020202020204" pitchFamily="34" charset="0"/>
                <a:cs typeface="Arial" panose="020B0604020202020204" pitchFamily="34" charset="0"/>
              </a:rPr>
              <a:t>Herencia.</a:t>
            </a:r>
            <a:endParaRPr lang="es-MX" dirty="0">
              <a:latin typeface="Arial" panose="020B0604020202020204" pitchFamily="34" charset="0"/>
              <a:cs typeface="Arial" panose="020B0604020202020204" pitchFamily="34" charset="0"/>
            </a:endParaRPr>
          </a:p>
          <a:p>
            <a:pPr marL="285750" indent="-285750" algn="just">
              <a:lnSpc>
                <a:spcPct val="90000"/>
              </a:lnSpc>
              <a:buFont typeface="Wingdings" panose="05000000000000000000" pitchFamily="2" charset="2"/>
              <a:buChar char="§"/>
            </a:pPr>
            <a:endParaRPr lang="es-ES" dirty="0">
              <a:latin typeface="Arial" panose="020B0604020202020204" pitchFamily="34" charset="0"/>
              <a:cs typeface="Arial" panose="020B0604020202020204" pitchFamily="34" charset="0"/>
            </a:endParaRPr>
          </a:p>
        </p:txBody>
      </p:sp>
      <p:pic>
        <p:nvPicPr>
          <p:cNvPr id="3" name="Imagen 2" descr="Diagrama&#10;&#10;Descripción generada automáticamente">
            <a:extLst>
              <a:ext uri="{FF2B5EF4-FFF2-40B4-BE49-F238E27FC236}">
                <a16:creationId xmlns:a16="http://schemas.microsoft.com/office/drawing/2014/main" id="{0E6CD354-437B-4E4B-AFDE-8FE7D12964D3}"/>
              </a:ext>
            </a:extLst>
          </p:cNvPr>
          <p:cNvPicPr>
            <a:picLocks noChangeAspect="1"/>
          </p:cNvPicPr>
          <p:nvPr/>
        </p:nvPicPr>
        <p:blipFill>
          <a:blip r:embed="rId3"/>
          <a:stretch>
            <a:fillRect/>
          </a:stretch>
        </p:blipFill>
        <p:spPr>
          <a:xfrm>
            <a:off x="3935055" y="1404336"/>
            <a:ext cx="4676683" cy="2338342"/>
          </a:xfrm>
          <a:prstGeom prst="rect">
            <a:avLst/>
          </a:prstGeom>
        </p:spPr>
      </p:pic>
      <p:pic>
        <p:nvPicPr>
          <p:cNvPr id="6" name="Picture 2" descr="C:\Users\user\Documents\DonationCoder\ScreenshotCaptor\Screenshots\Screenshot - 01-09-2012 , 18_16_41.png">
            <a:extLst>
              <a:ext uri="{FF2B5EF4-FFF2-40B4-BE49-F238E27FC236}">
                <a16:creationId xmlns:a16="http://schemas.microsoft.com/office/drawing/2014/main" id="{0A521C97-F4CC-4AA8-BEA1-B54456A646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2706" y="4225849"/>
            <a:ext cx="353853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4 Flecha derecha">
            <a:extLst>
              <a:ext uri="{FF2B5EF4-FFF2-40B4-BE49-F238E27FC236}">
                <a16:creationId xmlns:a16="http://schemas.microsoft.com/office/drawing/2014/main" id="{930FD45B-90C3-4D9E-8F2C-CE0BE0D0B0EB}"/>
              </a:ext>
            </a:extLst>
          </p:cNvPr>
          <p:cNvSpPr>
            <a:spLocks noChangeArrowheads="1"/>
          </p:cNvSpPr>
          <p:nvPr/>
        </p:nvSpPr>
        <p:spPr bwMode="auto">
          <a:xfrm>
            <a:off x="1929606" y="5051349"/>
            <a:ext cx="684212" cy="180975"/>
          </a:xfrm>
          <a:prstGeom prst="rightArrow">
            <a:avLst>
              <a:gd name="adj1" fmla="val 50000"/>
              <a:gd name="adj2" fmla="val 49744"/>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endParaRPr lang="es-CL"/>
          </a:p>
        </p:txBody>
      </p:sp>
      <p:sp>
        <p:nvSpPr>
          <p:cNvPr id="8" name="6 CuadroTexto">
            <a:extLst>
              <a:ext uri="{FF2B5EF4-FFF2-40B4-BE49-F238E27FC236}">
                <a16:creationId xmlns:a16="http://schemas.microsoft.com/office/drawing/2014/main" id="{99C95230-6896-47FF-B0FE-1BDAD9E3EFD1}"/>
              </a:ext>
            </a:extLst>
          </p:cNvPr>
          <p:cNvSpPr txBox="1"/>
          <p:nvPr/>
        </p:nvSpPr>
        <p:spPr>
          <a:xfrm>
            <a:off x="1045368" y="5025949"/>
            <a:ext cx="915988" cy="244475"/>
          </a:xfrm>
          <a:prstGeom prst="rect">
            <a:avLst/>
          </a:prstGeom>
          <a:noFill/>
        </p:spPr>
        <p:txBody>
          <a:bodyPr wrap="none">
            <a:spAutoFit/>
          </a:bodyPr>
          <a:lstStyle/>
          <a:p>
            <a:pPr>
              <a:defRPr/>
            </a:pPr>
            <a:r>
              <a:rPr lang="es-CL" sz="1050" dirty="0">
                <a:latin typeface="Arial" pitchFamily="34" charset="0"/>
                <a:cs typeface="Arial" pitchFamily="34" charset="0"/>
              </a:rPr>
              <a:t>SUPERTIPO</a:t>
            </a:r>
          </a:p>
        </p:txBody>
      </p:sp>
      <p:sp>
        <p:nvSpPr>
          <p:cNvPr id="9" name="5 Flecha derecha">
            <a:extLst>
              <a:ext uri="{FF2B5EF4-FFF2-40B4-BE49-F238E27FC236}">
                <a16:creationId xmlns:a16="http://schemas.microsoft.com/office/drawing/2014/main" id="{8AC35587-76A3-4516-8348-20EE43D2224A}"/>
              </a:ext>
            </a:extLst>
          </p:cNvPr>
          <p:cNvSpPr>
            <a:spLocks noChangeArrowheads="1"/>
          </p:cNvSpPr>
          <p:nvPr/>
        </p:nvSpPr>
        <p:spPr bwMode="auto">
          <a:xfrm rot="14298315">
            <a:off x="3763168" y="6034012"/>
            <a:ext cx="684213" cy="179387"/>
          </a:xfrm>
          <a:prstGeom prst="rightArrow">
            <a:avLst>
              <a:gd name="adj1" fmla="val 50000"/>
              <a:gd name="adj2" fmla="val 50185"/>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endParaRPr lang="es-CL"/>
          </a:p>
        </p:txBody>
      </p:sp>
      <p:sp>
        <p:nvSpPr>
          <p:cNvPr id="10" name="6 Flecha derecha">
            <a:extLst>
              <a:ext uri="{FF2B5EF4-FFF2-40B4-BE49-F238E27FC236}">
                <a16:creationId xmlns:a16="http://schemas.microsoft.com/office/drawing/2014/main" id="{C016CBB3-383F-4B7F-835C-E61E3075BA97}"/>
              </a:ext>
            </a:extLst>
          </p:cNvPr>
          <p:cNvSpPr>
            <a:spLocks noChangeArrowheads="1"/>
          </p:cNvSpPr>
          <p:nvPr/>
        </p:nvSpPr>
        <p:spPr bwMode="auto">
          <a:xfrm rot="18224278">
            <a:off x="4370387" y="6050681"/>
            <a:ext cx="682625" cy="179387"/>
          </a:xfrm>
          <a:prstGeom prst="rightArrow">
            <a:avLst>
              <a:gd name="adj1" fmla="val 50000"/>
              <a:gd name="adj2" fmla="val 5006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endParaRPr lang="es-CL"/>
          </a:p>
        </p:txBody>
      </p:sp>
      <p:sp>
        <p:nvSpPr>
          <p:cNvPr id="12" name="9 CuadroTexto">
            <a:extLst>
              <a:ext uri="{FF2B5EF4-FFF2-40B4-BE49-F238E27FC236}">
                <a16:creationId xmlns:a16="http://schemas.microsoft.com/office/drawing/2014/main" id="{7A12B806-91DF-49C9-BDB8-5F2C940C2927}"/>
              </a:ext>
            </a:extLst>
          </p:cNvPr>
          <p:cNvSpPr txBox="1"/>
          <p:nvPr/>
        </p:nvSpPr>
        <p:spPr>
          <a:xfrm>
            <a:off x="3963193" y="6435649"/>
            <a:ext cx="871538" cy="254000"/>
          </a:xfrm>
          <a:prstGeom prst="rect">
            <a:avLst/>
          </a:prstGeom>
          <a:noFill/>
        </p:spPr>
        <p:txBody>
          <a:bodyPr wrap="none">
            <a:spAutoFit/>
          </a:bodyPr>
          <a:lstStyle/>
          <a:p>
            <a:pPr>
              <a:defRPr/>
            </a:pPr>
            <a:r>
              <a:rPr lang="es-CL" sz="1050" dirty="0">
                <a:latin typeface="Arial" pitchFamily="34" charset="0"/>
                <a:cs typeface="Arial" pitchFamily="34" charset="0"/>
              </a:rPr>
              <a:t>SUBTIPOS</a:t>
            </a:r>
          </a:p>
        </p:txBody>
      </p:sp>
    </p:spTree>
    <p:extLst>
      <p:ext uri="{BB962C8B-B14F-4D97-AF65-F5344CB8AC3E}">
        <p14:creationId xmlns:p14="http://schemas.microsoft.com/office/powerpoint/2010/main" val="24949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313895" y="579441"/>
            <a:ext cx="6905430" cy="523220"/>
          </a:xfrm>
          <a:prstGeom prst="rect">
            <a:avLst/>
          </a:prstGeom>
          <a:noFill/>
        </p:spPr>
        <p:txBody>
          <a:bodyPr wrap="square" rtlCol="0">
            <a:spAutoFit/>
          </a:bodyPr>
          <a:lstStyle/>
          <a:p>
            <a:pPr algn="r"/>
            <a:r>
              <a:rPr lang="es-419" sz="2800" dirty="0">
                <a:solidFill>
                  <a:srgbClr val="FFFFFF"/>
                </a:solidFill>
              </a:rPr>
              <a:t>Jerarquía de Especialización/Generalización</a:t>
            </a:r>
            <a:endParaRPr lang="es-ES_tradnl" sz="2800" dirty="0">
              <a:solidFill>
                <a:srgbClr val="FFFFFF"/>
              </a:solidFill>
            </a:endParaRPr>
          </a:p>
        </p:txBody>
      </p:sp>
      <p:pic>
        <p:nvPicPr>
          <p:cNvPr id="17" name="Picture 4" descr="C:\Users\user\Documents\DonationCoder\ScreenshotCaptor\Screenshots\Screenshot - 01-09-2012 , 20_37_06.png">
            <a:extLst>
              <a:ext uri="{FF2B5EF4-FFF2-40B4-BE49-F238E27FC236}">
                <a16:creationId xmlns:a16="http://schemas.microsoft.com/office/drawing/2014/main" id="{61C50166-223A-4912-A11B-8ED449ABAF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6235" y="1881555"/>
            <a:ext cx="5642055" cy="3217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4 Flecha derecha">
            <a:extLst>
              <a:ext uri="{FF2B5EF4-FFF2-40B4-BE49-F238E27FC236}">
                <a16:creationId xmlns:a16="http://schemas.microsoft.com/office/drawing/2014/main" id="{9C3172E0-A26D-4076-8103-68B9361479C8}"/>
              </a:ext>
            </a:extLst>
          </p:cNvPr>
          <p:cNvSpPr>
            <a:spLocks noChangeArrowheads="1"/>
          </p:cNvSpPr>
          <p:nvPr/>
        </p:nvSpPr>
        <p:spPr bwMode="auto">
          <a:xfrm>
            <a:off x="1492024" y="3370263"/>
            <a:ext cx="684212" cy="180975"/>
          </a:xfrm>
          <a:prstGeom prst="rightArrow">
            <a:avLst>
              <a:gd name="adj1" fmla="val 50000"/>
              <a:gd name="adj2" fmla="val 49744"/>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endParaRPr lang="es-CL"/>
          </a:p>
        </p:txBody>
      </p:sp>
      <p:sp>
        <p:nvSpPr>
          <p:cNvPr id="20" name="6 Flecha derecha">
            <a:extLst>
              <a:ext uri="{FF2B5EF4-FFF2-40B4-BE49-F238E27FC236}">
                <a16:creationId xmlns:a16="http://schemas.microsoft.com/office/drawing/2014/main" id="{808279E6-900F-402B-A776-AB480E5D938E}"/>
              </a:ext>
            </a:extLst>
          </p:cNvPr>
          <p:cNvSpPr>
            <a:spLocks noChangeArrowheads="1"/>
          </p:cNvSpPr>
          <p:nvPr/>
        </p:nvSpPr>
        <p:spPr bwMode="auto">
          <a:xfrm rot="18224278">
            <a:off x="5354933" y="4673340"/>
            <a:ext cx="935110" cy="342015"/>
          </a:xfrm>
          <a:prstGeom prst="rightArrow">
            <a:avLst>
              <a:gd name="adj1" fmla="val 50000"/>
              <a:gd name="adj2" fmla="val 5006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endParaRPr lang="es-CL"/>
          </a:p>
        </p:txBody>
      </p:sp>
      <p:sp>
        <p:nvSpPr>
          <p:cNvPr id="21" name="6 CuadroTexto">
            <a:extLst>
              <a:ext uri="{FF2B5EF4-FFF2-40B4-BE49-F238E27FC236}">
                <a16:creationId xmlns:a16="http://schemas.microsoft.com/office/drawing/2014/main" id="{C701327A-B630-44EB-81B9-003FA0BFB9F9}"/>
              </a:ext>
            </a:extLst>
          </p:cNvPr>
          <p:cNvSpPr txBox="1"/>
          <p:nvPr/>
        </p:nvSpPr>
        <p:spPr>
          <a:xfrm>
            <a:off x="502132" y="3366234"/>
            <a:ext cx="1071575" cy="276999"/>
          </a:xfrm>
          <a:prstGeom prst="rect">
            <a:avLst/>
          </a:prstGeom>
          <a:noFill/>
        </p:spPr>
        <p:txBody>
          <a:bodyPr wrap="none">
            <a:spAutoFit/>
          </a:bodyPr>
          <a:lstStyle/>
          <a:p>
            <a:pPr>
              <a:defRPr/>
            </a:pPr>
            <a:r>
              <a:rPr lang="es-CL" sz="1200" dirty="0">
                <a:latin typeface="Arial" pitchFamily="34" charset="0"/>
                <a:cs typeface="Arial" pitchFamily="34" charset="0"/>
              </a:rPr>
              <a:t>SUPERTIPO</a:t>
            </a:r>
          </a:p>
        </p:txBody>
      </p:sp>
      <p:sp>
        <p:nvSpPr>
          <p:cNvPr id="22" name="7 CuadroTexto">
            <a:extLst>
              <a:ext uri="{FF2B5EF4-FFF2-40B4-BE49-F238E27FC236}">
                <a16:creationId xmlns:a16="http://schemas.microsoft.com/office/drawing/2014/main" id="{9F5123A5-FB16-4458-83B7-6F6A6D083991}"/>
              </a:ext>
            </a:extLst>
          </p:cNvPr>
          <p:cNvSpPr txBox="1"/>
          <p:nvPr/>
        </p:nvSpPr>
        <p:spPr>
          <a:xfrm>
            <a:off x="4561492" y="5326229"/>
            <a:ext cx="1467159" cy="276999"/>
          </a:xfrm>
          <a:prstGeom prst="rect">
            <a:avLst/>
          </a:prstGeom>
          <a:noFill/>
        </p:spPr>
        <p:txBody>
          <a:bodyPr wrap="square">
            <a:spAutoFit/>
          </a:bodyPr>
          <a:lstStyle/>
          <a:p>
            <a:pPr>
              <a:defRPr/>
            </a:pPr>
            <a:r>
              <a:rPr lang="es-CL" sz="1200" dirty="0">
                <a:latin typeface="Arial" pitchFamily="34" charset="0"/>
                <a:cs typeface="Arial" pitchFamily="34" charset="0"/>
              </a:rPr>
              <a:t>SUBTIPOS</a:t>
            </a:r>
          </a:p>
        </p:txBody>
      </p:sp>
      <p:sp>
        <p:nvSpPr>
          <p:cNvPr id="23" name="6 Flecha derecha">
            <a:extLst>
              <a:ext uri="{FF2B5EF4-FFF2-40B4-BE49-F238E27FC236}">
                <a16:creationId xmlns:a16="http://schemas.microsoft.com/office/drawing/2014/main" id="{6DA7E066-74AD-4863-A340-3B283352A2F0}"/>
              </a:ext>
            </a:extLst>
          </p:cNvPr>
          <p:cNvSpPr>
            <a:spLocks noChangeArrowheads="1"/>
          </p:cNvSpPr>
          <p:nvPr/>
        </p:nvSpPr>
        <p:spPr bwMode="auto">
          <a:xfrm rot="13996179">
            <a:off x="3903968" y="4716697"/>
            <a:ext cx="935110" cy="342015"/>
          </a:xfrm>
          <a:prstGeom prst="rightArrow">
            <a:avLst>
              <a:gd name="adj1" fmla="val 50000"/>
              <a:gd name="adj2" fmla="val 50068"/>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endParaRPr lang="es-CL"/>
          </a:p>
        </p:txBody>
      </p:sp>
    </p:spTree>
    <p:extLst>
      <p:ext uri="{BB962C8B-B14F-4D97-AF65-F5344CB8AC3E}">
        <p14:creationId xmlns:p14="http://schemas.microsoft.com/office/powerpoint/2010/main" val="2075961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313895" y="579441"/>
            <a:ext cx="6905430" cy="523220"/>
          </a:xfrm>
          <a:prstGeom prst="rect">
            <a:avLst/>
          </a:prstGeom>
          <a:noFill/>
        </p:spPr>
        <p:txBody>
          <a:bodyPr wrap="square" rtlCol="0">
            <a:spAutoFit/>
          </a:bodyPr>
          <a:lstStyle/>
          <a:p>
            <a:pPr algn="r"/>
            <a:r>
              <a:rPr lang="es-419" sz="2800" dirty="0">
                <a:solidFill>
                  <a:srgbClr val="FFFFFF"/>
                </a:solidFill>
              </a:rPr>
              <a:t>Jerarquía de Especialización/Generalización</a:t>
            </a:r>
            <a:endParaRPr lang="es-ES_tradnl" sz="2800" dirty="0">
              <a:solidFill>
                <a:srgbClr val="FFFFFF"/>
              </a:solidFill>
            </a:endParaRPr>
          </a:p>
        </p:txBody>
      </p:sp>
      <p:sp>
        <p:nvSpPr>
          <p:cNvPr id="10" name="CuadroTexto 9">
            <a:extLst>
              <a:ext uri="{FF2B5EF4-FFF2-40B4-BE49-F238E27FC236}">
                <a16:creationId xmlns:a16="http://schemas.microsoft.com/office/drawing/2014/main" id="{75A35140-AB8A-4422-A7B4-9390C6AE3C6A}"/>
              </a:ext>
            </a:extLst>
          </p:cNvPr>
          <p:cNvSpPr txBox="1"/>
          <p:nvPr/>
        </p:nvSpPr>
        <p:spPr>
          <a:xfrm>
            <a:off x="895739" y="1329393"/>
            <a:ext cx="4572000" cy="1200329"/>
          </a:xfrm>
          <a:prstGeom prst="rect">
            <a:avLst/>
          </a:prstGeom>
          <a:noFill/>
        </p:spPr>
        <p:txBody>
          <a:bodyPr wrap="square">
            <a:spAutoFit/>
          </a:bodyPr>
          <a:lstStyle/>
          <a:p>
            <a:pPr marL="285750" indent="-285750" algn="just">
              <a:buClr>
                <a:schemeClr val="tx1"/>
              </a:buClr>
              <a:buFont typeface="Wingdings" panose="05000000000000000000" pitchFamily="2" charset="2"/>
              <a:buChar char="§"/>
            </a:pPr>
            <a:r>
              <a:rPr lang="es-MX" b="1" dirty="0">
                <a:latin typeface="Arial" panose="020B0604020202020204" pitchFamily="34" charset="0"/>
                <a:cs typeface="Arial" panose="020B0604020202020204" pitchFamily="34" charset="0"/>
              </a:rPr>
              <a:t>Herencia.</a:t>
            </a:r>
            <a:r>
              <a:rPr lang="es-MX" dirty="0">
                <a:latin typeface="Arial" panose="020B0604020202020204" pitchFamily="34" charset="0"/>
                <a:cs typeface="Arial" panose="020B0604020202020204" pitchFamily="34" charset="0"/>
              </a:rPr>
              <a:t> </a:t>
            </a:r>
          </a:p>
          <a:p>
            <a:pPr marL="285750" indent="-285750" algn="just">
              <a:buClr>
                <a:schemeClr val="tx1"/>
              </a:buClr>
              <a:buFont typeface="Wingdings" panose="05000000000000000000" pitchFamily="2" charset="2"/>
              <a:buChar char="§"/>
            </a:pPr>
            <a:r>
              <a:rPr lang="es-MX" dirty="0">
                <a:latin typeface="Arial" panose="020B0604020202020204" pitchFamily="34" charset="0"/>
                <a:cs typeface="Arial" panose="020B0604020202020204" pitchFamily="34" charset="0"/>
              </a:rPr>
              <a:t>Estas jerarquías pueden formarse por </a:t>
            </a:r>
            <a:r>
              <a:rPr lang="es-MX" b="1" dirty="0">
                <a:latin typeface="Arial" panose="020B0604020202020204" pitchFamily="34" charset="0"/>
                <a:cs typeface="Arial" panose="020B0604020202020204" pitchFamily="34" charset="0"/>
              </a:rPr>
              <a:t>Especialización y Generalización</a:t>
            </a:r>
            <a:r>
              <a:rPr lang="es-MX" dirty="0">
                <a:latin typeface="Arial" panose="020B0604020202020204" pitchFamily="34" charset="0"/>
                <a:cs typeface="Arial" panose="020B0604020202020204" pitchFamily="34" charset="0"/>
              </a:rPr>
              <a:t>:</a:t>
            </a:r>
          </a:p>
          <a:p>
            <a:pPr marL="609600" indent="-609600" algn="just"/>
            <a:endParaRPr lang="es-MX" dirty="0">
              <a:latin typeface="Arial" panose="020B0604020202020204" pitchFamily="34" charset="0"/>
              <a:cs typeface="Arial" panose="020B0604020202020204" pitchFamily="34" charset="0"/>
            </a:endParaRPr>
          </a:p>
        </p:txBody>
      </p:sp>
      <p:graphicFrame>
        <p:nvGraphicFramePr>
          <p:cNvPr id="4" name="Diagrama 3">
            <a:extLst>
              <a:ext uri="{FF2B5EF4-FFF2-40B4-BE49-F238E27FC236}">
                <a16:creationId xmlns:a16="http://schemas.microsoft.com/office/drawing/2014/main" id="{FC7A73B3-D4E5-4F9A-93CA-EC6F5D5A385C}"/>
              </a:ext>
            </a:extLst>
          </p:cNvPr>
          <p:cNvGraphicFramePr/>
          <p:nvPr>
            <p:extLst>
              <p:ext uri="{D42A27DB-BD31-4B8C-83A1-F6EECF244321}">
                <p14:modId xmlns:p14="http://schemas.microsoft.com/office/powerpoint/2010/main" val="3139794142"/>
              </p:ext>
            </p:extLst>
          </p:nvPr>
        </p:nvGraphicFramePr>
        <p:xfrm>
          <a:off x="1524000" y="229627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2466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313895" y="579441"/>
            <a:ext cx="6905430" cy="523220"/>
          </a:xfrm>
          <a:prstGeom prst="rect">
            <a:avLst/>
          </a:prstGeom>
          <a:noFill/>
        </p:spPr>
        <p:txBody>
          <a:bodyPr wrap="square" rtlCol="0">
            <a:spAutoFit/>
          </a:bodyPr>
          <a:lstStyle/>
          <a:p>
            <a:pPr algn="r"/>
            <a:r>
              <a:rPr lang="es-419" sz="2800" dirty="0">
                <a:solidFill>
                  <a:srgbClr val="FFFFFF"/>
                </a:solidFill>
              </a:rPr>
              <a:t>Jerarquía de Especialización/Generalización</a:t>
            </a:r>
            <a:endParaRPr lang="es-ES_tradnl" sz="2800" dirty="0">
              <a:solidFill>
                <a:srgbClr val="FFFFFF"/>
              </a:solidFill>
            </a:endParaRPr>
          </a:p>
        </p:txBody>
      </p:sp>
      <p:sp>
        <p:nvSpPr>
          <p:cNvPr id="10" name="CuadroTexto 9">
            <a:extLst>
              <a:ext uri="{FF2B5EF4-FFF2-40B4-BE49-F238E27FC236}">
                <a16:creationId xmlns:a16="http://schemas.microsoft.com/office/drawing/2014/main" id="{75A35140-AB8A-4422-A7B4-9390C6AE3C6A}"/>
              </a:ext>
            </a:extLst>
          </p:cNvPr>
          <p:cNvSpPr txBox="1"/>
          <p:nvPr/>
        </p:nvSpPr>
        <p:spPr>
          <a:xfrm>
            <a:off x="895739" y="1329393"/>
            <a:ext cx="5776366" cy="646331"/>
          </a:xfrm>
          <a:prstGeom prst="rect">
            <a:avLst/>
          </a:prstGeom>
          <a:noFill/>
        </p:spPr>
        <p:txBody>
          <a:bodyPr wrap="square">
            <a:spAutoFit/>
          </a:bodyPr>
          <a:lstStyle/>
          <a:p>
            <a:pPr marL="609600" indent="-609600">
              <a:buFont typeface="Wingdings" panose="05000000000000000000" pitchFamily="2" charset="2"/>
              <a:buChar char="§"/>
            </a:pPr>
            <a:r>
              <a:rPr lang="es-ES" sz="1800" dirty="0">
                <a:latin typeface="Arial" panose="020B0604020202020204" pitchFamily="34" charset="0"/>
                <a:cs typeface="Arial" panose="020B0604020202020204" pitchFamily="34" charset="0"/>
              </a:rPr>
              <a:t>Ejemplos de Relación Supertipo/Subtipo</a:t>
            </a:r>
          </a:p>
          <a:p>
            <a:pPr marL="609600" indent="-609600" algn="just"/>
            <a:endParaRPr lang="es-MX" dirty="0">
              <a:latin typeface="Arial" panose="020B0604020202020204" pitchFamily="34" charset="0"/>
              <a:cs typeface="Arial" panose="020B0604020202020204" pitchFamily="34" charset="0"/>
            </a:endParaRPr>
          </a:p>
        </p:txBody>
      </p:sp>
      <p:pic>
        <p:nvPicPr>
          <p:cNvPr id="6" name="Picture 7" descr="Screenshot - 01-09-2011 , 10_48_30">
            <a:extLst>
              <a:ext uri="{FF2B5EF4-FFF2-40B4-BE49-F238E27FC236}">
                <a16:creationId xmlns:a16="http://schemas.microsoft.com/office/drawing/2014/main" id="{3318F844-6AE6-4AFD-8FE4-6A0B46BF0C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1946" y="3948390"/>
            <a:ext cx="4746629" cy="262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creenshot - 01-09-2011 , 10_47_17">
            <a:extLst>
              <a:ext uri="{FF2B5EF4-FFF2-40B4-BE49-F238E27FC236}">
                <a16:creationId xmlns:a16="http://schemas.microsoft.com/office/drawing/2014/main" id="{F7998048-6220-447F-9825-E1BC84A66D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805" y="1652558"/>
            <a:ext cx="3862804" cy="262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83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313895" y="579441"/>
            <a:ext cx="6905430" cy="523220"/>
          </a:xfrm>
          <a:prstGeom prst="rect">
            <a:avLst/>
          </a:prstGeom>
          <a:noFill/>
        </p:spPr>
        <p:txBody>
          <a:bodyPr wrap="square" rtlCol="0">
            <a:spAutoFit/>
          </a:bodyPr>
          <a:lstStyle/>
          <a:p>
            <a:pPr algn="r"/>
            <a:r>
              <a:rPr lang="es-419" sz="2800" dirty="0">
                <a:solidFill>
                  <a:srgbClr val="FFFFFF"/>
                </a:solidFill>
              </a:rPr>
              <a:t>Jerarquía de Especialización/Generalización</a:t>
            </a:r>
            <a:endParaRPr lang="es-ES_tradnl" sz="2800" dirty="0">
              <a:solidFill>
                <a:srgbClr val="FFFFFF"/>
              </a:solidFill>
            </a:endParaRPr>
          </a:p>
        </p:txBody>
      </p:sp>
      <p:sp>
        <p:nvSpPr>
          <p:cNvPr id="10" name="CuadroTexto 9">
            <a:extLst>
              <a:ext uri="{FF2B5EF4-FFF2-40B4-BE49-F238E27FC236}">
                <a16:creationId xmlns:a16="http://schemas.microsoft.com/office/drawing/2014/main" id="{75A35140-AB8A-4422-A7B4-9390C6AE3C6A}"/>
              </a:ext>
            </a:extLst>
          </p:cNvPr>
          <p:cNvSpPr txBox="1"/>
          <p:nvPr/>
        </p:nvSpPr>
        <p:spPr>
          <a:xfrm>
            <a:off x="895739" y="1329393"/>
            <a:ext cx="5776366" cy="646331"/>
          </a:xfrm>
          <a:prstGeom prst="rect">
            <a:avLst/>
          </a:prstGeom>
          <a:noFill/>
        </p:spPr>
        <p:txBody>
          <a:bodyPr wrap="square">
            <a:spAutoFit/>
          </a:bodyPr>
          <a:lstStyle/>
          <a:p>
            <a:pPr marL="685800" lvl="1" indent="-285750" algn="just">
              <a:buClr>
                <a:schemeClr val="tx1"/>
              </a:buClr>
              <a:buFont typeface="Wingdings" panose="05000000000000000000" pitchFamily="2" charset="2"/>
              <a:buChar char="§"/>
            </a:pPr>
            <a:r>
              <a:rPr lang="es-ES" sz="1800" dirty="0">
                <a:latin typeface="Arial" panose="020B0604020202020204" pitchFamily="34" charset="0"/>
                <a:cs typeface="Arial" panose="020B0604020202020204" pitchFamily="34" charset="0"/>
              </a:rPr>
              <a:t>En el ejemplo,  </a:t>
            </a:r>
            <a:endParaRPr lang="es-MX" sz="1800" dirty="0">
              <a:latin typeface="Arial" panose="020B0604020202020204" pitchFamily="34" charset="0"/>
              <a:cs typeface="Arial" panose="020B0604020202020204" pitchFamily="34" charset="0"/>
            </a:endParaRPr>
          </a:p>
          <a:p>
            <a:pPr marL="609600" indent="-609600" algn="just"/>
            <a:endParaRPr lang="es-MX" dirty="0">
              <a:latin typeface="Arial" panose="020B0604020202020204" pitchFamily="34" charset="0"/>
              <a:cs typeface="Arial" panose="020B0604020202020204" pitchFamily="34" charset="0"/>
            </a:endParaRPr>
          </a:p>
        </p:txBody>
      </p:sp>
      <p:pic>
        <p:nvPicPr>
          <p:cNvPr id="7" name="Picture 7" descr="Screenshot - 10-09-2012 , 09_44_35">
            <a:extLst>
              <a:ext uri="{FF2B5EF4-FFF2-40B4-BE49-F238E27FC236}">
                <a16:creationId xmlns:a16="http://schemas.microsoft.com/office/drawing/2014/main" id="{11F88A69-3318-4B30-A03B-E6DD55003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7631" y="1975724"/>
            <a:ext cx="7033419" cy="380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528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1313895" y="579441"/>
            <a:ext cx="6905430" cy="523220"/>
          </a:xfrm>
          <a:prstGeom prst="rect">
            <a:avLst/>
          </a:prstGeom>
          <a:noFill/>
        </p:spPr>
        <p:txBody>
          <a:bodyPr wrap="square" rtlCol="0">
            <a:spAutoFit/>
          </a:bodyPr>
          <a:lstStyle/>
          <a:p>
            <a:pPr algn="r"/>
            <a:r>
              <a:rPr lang="es-419" sz="2800" dirty="0">
                <a:solidFill>
                  <a:srgbClr val="FFFFFF"/>
                </a:solidFill>
              </a:rPr>
              <a:t>Relaciones de Exclusividad</a:t>
            </a:r>
            <a:endParaRPr lang="es-ES_tradnl" sz="2800" dirty="0">
              <a:solidFill>
                <a:srgbClr val="FFFFFF"/>
              </a:solidFill>
            </a:endParaRPr>
          </a:p>
        </p:txBody>
      </p:sp>
      <p:sp>
        <p:nvSpPr>
          <p:cNvPr id="10" name="CuadroTexto 9">
            <a:extLst>
              <a:ext uri="{FF2B5EF4-FFF2-40B4-BE49-F238E27FC236}">
                <a16:creationId xmlns:a16="http://schemas.microsoft.com/office/drawing/2014/main" id="{75A35140-AB8A-4422-A7B4-9390C6AE3C6A}"/>
              </a:ext>
            </a:extLst>
          </p:cNvPr>
          <p:cNvSpPr txBox="1"/>
          <p:nvPr/>
        </p:nvSpPr>
        <p:spPr>
          <a:xfrm>
            <a:off x="895739" y="1329393"/>
            <a:ext cx="5776366" cy="590931"/>
          </a:xfrm>
          <a:prstGeom prst="rect">
            <a:avLst/>
          </a:prstGeom>
          <a:noFill/>
        </p:spPr>
        <p:txBody>
          <a:bodyPr wrap="square">
            <a:spAutoFit/>
          </a:bodyPr>
          <a:lstStyle/>
          <a:p>
            <a:pPr marL="609600" indent="-609600" algn="just" eaLnBrk="1" hangingPunct="1">
              <a:lnSpc>
                <a:spcPct val="80000"/>
              </a:lnSpc>
              <a:buFont typeface="Wingdings" panose="05000000000000000000" pitchFamily="2" charset="2"/>
              <a:buChar char="§"/>
            </a:pPr>
            <a:r>
              <a:rPr lang="es-MX" dirty="0">
                <a:latin typeface="Arial" panose="020B0604020202020204" pitchFamily="34" charset="0"/>
                <a:cs typeface="Arial" panose="020B0604020202020204" pitchFamily="34" charset="0"/>
              </a:rPr>
              <a:t>Ejemplos de Relaciones Exclusivas</a:t>
            </a:r>
          </a:p>
          <a:p>
            <a:pPr marL="609600" indent="-609600" algn="just"/>
            <a:endParaRPr lang="es-MX" dirty="0">
              <a:latin typeface="Arial" panose="020B0604020202020204" pitchFamily="34" charset="0"/>
              <a:cs typeface="Arial" panose="020B0604020202020204" pitchFamily="34" charset="0"/>
            </a:endParaRPr>
          </a:p>
        </p:txBody>
      </p:sp>
      <p:pic>
        <p:nvPicPr>
          <p:cNvPr id="5" name="Picture 4" descr="Screenshot - 06-09-2009 , 11_47_53">
            <a:extLst>
              <a:ext uri="{FF2B5EF4-FFF2-40B4-BE49-F238E27FC236}">
                <a16:creationId xmlns:a16="http://schemas.microsoft.com/office/drawing/2014/main" id="{F638767A-0714-4E1F-9D26-AE7B2CAD70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5226" y="2019847"/>
            <a:ext cx="4483278" cy="248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creenshot - 06-09-2009 , 11_48_22">
            <a:extLst>
              <a:ext uri="{FF2B5EF4-FFF2-40B4-BE49-F238E27FC236}">
                <a16:creationId xmlns:a16="http://schemas.microsoft.com/office/drawing/2014/main" id="{158207DA-346A-4801-8EA2-FE038BD527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285206"/>
            <a:ext cx="4391273" cy="266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8934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8" ma:contentTypeDescription="Crear nuevo documento." ma:contentTypeScope="" ma:versionID="f07a5e6a19f2abfef6e68b1c786c3331">
  <xsd:schema xmlns:xsd="http://www.w3.org/2001/XMLSchema" xmlns:xs="http://www.w3.org/2001/XMLSchema" xmlns:p="http://schemas.microsoft.com/office/2006/metadata/properties" xmlns:ns2="7ff679ab-7b56-4e3a-bce0-ec1a424001f2" targetNamespace="http://schemas.microsoft.com/office/2006/metadata/properties" ma:root="true" ma:fieldsID="020420a751bd195f90c95b3b5e36c539" ns2:_="">
    <xsd:import namespace="7ff679ab-7b56-4e3a-bce0-ec1a424001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679ab-7b56-4e3a-bce0-ec1a424001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08E0AD-E27E-4264-89EC-FA919C49AC26}">
  <ds:schemaRefs>
    <ds:schemaRef ds:uri="http://schemas.microsoft.com/sharepoint/v3/contenttype/forms"/>
  </ds:schemaRefs>
</ds:datastoreItem>
</file>

<file path=customXml/itemProps2.xml><?xml version="1.0" encoding="utf-8"?>
<ds:datastoreItem xmlns:ds="http://schemas.openxmlformats.org/officeDocument/2006/customXml" ds:itemID="{E26C1DD9-0998-43DB-83CE-FEF3A53BB3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f679ab-7b56-4e3a-bce0-ec1a424001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83D852-D097-44DC-8A29-3ADB3387C64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698</TotalTime>
  <Words>1060</Words>
  <Application>Microsoft Office PowerPoint</Application>
  <PresentationFormat>On-screen Show (4:3)</PresentationFormat>
  <Paragraphs>111</Paragraphs>
  <Slides>11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Courier New</vt:lpstr>
      <vt:lpstr>Myriad Pro</vt:lpstr>
      <vt:lpstr>Times New Roman</vt:lpstr>
      <vt:lpstr>Wingdings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Francisca Guajardo N.</dc:creator>
  <cp:lastModifiedBy>GUILLERMO . MONTECINOS RUIZ</cp:lastModifiedBy>
  <cp:revision>186</cp:revision>
  <dcterms:created xsi:type="dcterms:W3CDTF">2014-04-29T13:43:09Z</dcterms:created>
  <dcterms:modified xsi:type="dcterms:W3CDTF">2022-04-26T13:48:49Z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